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Default Extension="png" ContentType="image/png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x="9144000" cy="5143500"/>
  <p:notesSz cx="9144000" cy="5143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05899" cy="51434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97052" y="6807"/>
            <a:ext cx="7549895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43753" y="1403045"/>
            <a:ext cx="2099945" cy="1002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90245" y="1483677"/>
            <a:ext cx="7763509" cy="2153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image" Target="../media/image33.png"/><Relationship Id="rId17" Type="http://schemas.openxmlformats.org/officeDocument/2006/relationships/image" Target="../media/image34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Relationship Id="rId4" Type="http://schemas.openxmlformats.org/officeDocument/2006/relationships/image" Target="../media/image37.jpg"/><Relationship Id="rId5" Type="http://schemas.openxmlformats.org/officeDocument/2006/relationships/image" Target="../media/image38.jpg"/><Relationship Id="rId6" Type="http://schemas.openxmlformats.org/officeDocument/2006/relationships/image" Target="../media/image39.jpg"/><Relationship Id="rId7" Type="http://schemas.openxmlformats.org/officeDocument/2006/relationships/image" Target="../media/image40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jpg"/><Relationship Id="rId3" Type="http://schemas.openxmlformats.org/officeDocument/2006/relationships/image" Target="../media/image42.jpg"/><Relationship Id="rId4" Type="http://schemas.openxmlformats.org/officeDocument/2006/relationships/image" Target="../media/image43.jpg"/><Relationship Id="rId5" Type="http://schemas.openxmlformats.org/officeDocument/2006/relationships/image" Target="../media/image37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jpg"/><Relationship Id="rId5" Type="http://schemas.openxmlformats.org/officeDocument/2006/relationships/image" Target="../media/image47.jpg"/><Relationship Id="rId6" Type="http://schemas.openxmlformats.org/officeDocument/2006/relationships/image" Target="../media/image48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jpg"/><Relationship Id="rId3" Type="http://schemas.openxmlformats.org/officeDocument/2006/relationships/image" Target="../media/image53.jpg"/><Relationship Id="rId4" Type="http://schemas.openxmlformats.org/officeDocument/2006/relationships/image" Target="../media/image54.jp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Relationship Id="rId3" Type="http://schemas.openxmlformats.org/officeDocument/2006/relationships/image" Target="../media/image59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sharon.latham@southwales.ac.uk" TargetMode="Externa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5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thesaurus.com/" TargetMode="External"/><Relationship Id="rId3" Type="http://schemas.openxmlformats.org/officeDocument/2006/relationships/image" Target="../media/image67.jpg"/><Relationship Id="rId4" Type="http://schemas.openxmlformats.org/officeDocument/2006/relationships/image" Target="../media/image68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png"/><Relationship Id="rId3" Type="http://schemas.openxmlformats.org/officeDocument/2006/relationships/image" Target="../media/image73.jpg"/><Relationship Id="rId4" Type="http://schemas.openxmlformats.org/officeDocument/2006/relationships/image" Target="../media/image74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jpg"/><Relationship Id="rId3" Type="http://schemas.openxmlformats.org/officeDocument/2006/relationships/image" Target="../media/image76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.jp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8.jp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1.jp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2.jp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jp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4.jp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5.jp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libguides.southwales.ac.uk/?b=s" TargetMode="External"/><Relationship Id="rId3" Type="http://schemas.openxmlformats.org/officeDocument/2006/relationships/image" Target="../media/image86.jp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libguides.southwales.ac.uk/?b=s" TargetMode="External"/><Relationship Id="rId3" Type="http://schemas.openxmlformats.org/officeDocument/2006/relationships/image" Target="../media/image87.jp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jp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3.jpg"/><Relationship Id="rId3" Type="http://schemas.openxmlformats.org/officeDocument/2006/relationships/image" Target="../media/image94.jpg"/><Relationship Id="rId4" Type="http://schemas.openxmlformats.org/officeDocument/2006/relationships/image" Target="../media/image95.jpg"/><Relationship Id="rId5" Type="http://schemas.openxmlformats.org/officeDocument/2006/relationships/image" Target="../media/image96.jpg"/><Relationship Id="rId6" Type="http://schemas.openxmlformats.org/officeDocument/2006/relationships/hyperlink" Target="http://studentlibrary.southwales.ac.uk/howto/films/" TargetMode="External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7.jpg"/><Relationship Id="rId3" Type="http://schemas.openxmlformats.org/officeDocument/2006/relationships/image" Target="../media/image98.jpg"/><Relationship Id="rId4" Type="http://schemas.openxmlformats.org/officeDocument/2006/relationships/image" Target="../media/image99.jpg"/><Relationship Id="rId5" Type="http://schemas.openxmlformats.org/officeDocument/2006/relationships/image" Target="../media/image100.jpg"/><Relationship Id="rId6" Type="http://schemas.openxmlformats.org/officeDocument/2006/relationships/image" Target="../media/image101.jp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2.jpg"/><Relationship Id="rId3" Type="http://schemas.openxmlformats.org/officeDocument/2006/relationships/hyperlink" Target="https://libguides.southwales.ac.uk/SAGE" TargetMode="External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3.jp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4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1765300"/>
          </a:xfrm>
          <a:custGeom>
            <a:avLst/>
            <a:gdLst/>
            <a:ahLst/>
            <a:cxnLst/>
            <a:rect l="l" t="t" r="r" b="b"/>
            <a:pathLst>
              <a:path w="9144000" h="1765300">
                <a:moveTo>
                  <a:pt x="0" y="1764792"/>
                </a:moveTo>
                <a:lnTo>
                  <a:pt x="9144000" y="1764792"/>
                </a:lnTo>
                <a:lnTo>
                  <a:pt x="9144000" y="0"/>
                </a:lnTo>
                <a:lnTo>
                  <a:pt x="0" y="0"/>
                </a:lnTo>
                <a:lnTo>
                  <a:pt x="0" y="1764792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2165604"/>
            <a:ext cx="9144000" cy="2978150"/>
          </a:xfrm>
          <a:custGeom>
            <a:avLst/>
            <a:gdLst/>
            <a:ahLst/>
            <a:cxnLst/>
            <a:rect l="l" t="t" r="r" b="b"/>
            <a:pathLst>
              <a:path w="9144000" h="2978150">
                <a:moveTo>
                  <a:pt x="0" y="2977895"/>
                </a:moveTo>
                <a:lnTo>
                  <a:pt x="9144000" y="2977895"/>
                </a:lnTo>
                <a:lnTo>
                  <a:pt x="9144000" y="0"/>
                </a:lnTo>
                <a:lnTo>
                  <a:pt x="0" y="0"/>
                </a:lnTo>
                <a:lnTo>
                  <a:pt x="0" y="2977895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1764792"/>
            <a:ext cx="9144000" cy="401320"/>
          </a:xfrm>
          <a:custGeom>
            <a:avLst/>
            <a:gdLst/>
            <a:ahLst/>
            <a:cxnLst/>
            <a:rect l="l" t="t" r="r" b="b"/>
            <a:pathLst>
              <a:path w="9144000" h="401319">
                <a:moveTo>
                  <a:pt x="0" y="400811"/>
                </a:moveTo>
                <a:lnTo>
                  <a:pt x="9144000" y="400811"/>
                </a:lnTo>
                <a:lnTo>
                  <a:pt x="9144000" y="0"/>
                </a:lnTo>
                <a:lnTo>
                  <a:pt x="0" y="0"/>
                </a:lnTo>
                <a:lnTo>
                  <a:pt x="0" y="400811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43810" y="351238"/>
            <a:ext cx="5359400" cy="1741805"/>
          </a:xfrm>
          <a:prstGeom prst="rect"/>
        </p:spPr>
        <p:txBody>
          <a:bodyPr wrap="square" lIns="0" tIns="4413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475"/>
              </a:spcBef>
            </a:pPr>
            <a:r>
              <a:rPr dirty="0" sz="5400" spc="-5">
                <a:solidFill>
                  <a:srgbClr val="419F91"/>
                </a:solidFill>
                <a:latin typeface="Arial"/>
                <a:cs typeface="Arial"/>
              </a:rPr>
              <a:t>Literature</a:t>
            </a:r>
            <a:r>
              <a:rPr dirty="0" sz="5400" spc="-95">
                <a:solidFill>
                  <a:srgbClr val="419F91"/>
                </a:solidFill>
                <a:latin typeface="Arial"/>
                <a:cs typeface="Arial"/>
              </a:rPr>
              <a:t> </a:t>
            </a:r>
            <a:r>
              <a:rPr dirty="0" sz="5400" spc="-5">
                <a:solidFill>
                  <a:srgbClr val="419F91"/>
                </a:solidFill>
                <a:latin typeface="Arial"/>
                <a:cs typeface="Arial"/>
              </a:rPr>
              <a:t>Review</a:t>
            </a:r>
            <a:endParaRPr sz="5400">
              <a:latin typeface="Arial"/>
              <a:cs typeface="Arial"/>
            </a:endParaRPr>
          </a:p>
          <a:p>
            <a:pPr marL="33655">
              <a:lnSpc>
                <a:spcPct val="100000"/>
              </a:lnSpc>
              <a:spcBef>
                <a:spcPts val="1255"/>
              </a:spcBef>
            </a:pPr>
            <a:r>
              <a:rPr dirty="0" sz="2000">
                <a:solidFill>
                  <a:srgbClr val="585858"/>
                </a:solidFill>
                <a:latin typeface="Segoe Print"/>
                <a:cs typeface="Segoe Print"/>
              </a:rPr>
              <a:t>Finding </a:t>
            </a:r>
            <a:r>
              <a:rPr dirty="0" sz="2000" spc="-5">
                <a:solidFill>
                  <a:srgbClr val="585858"/>
                </a:solidFill>
                <a:latin typeface="Segoe Print"/>
                <a:cs typeface="Segoe Print"/>
              </a:rPr>
              <a:t>Resources </a:t>
            </a:r>
            <a:r>
              <a:rPr dirty="0" sz="2000">
                <a:solidFill>
                  <a:srgbClr val="585858"/>
                </a:solidFill>
                <a:latin typeface="Segoe Print"/>
                <a:cs typeface="Segoe Print"/>
              </a:rPr>
              <a:t>– </a:t>
            </a:r>
            <a:r>
              <a:rPr dirty="0" sz="2000" spc="-5">
                <a:solidFill>
                  <a:srgbClr val="585858"/>
                </a:solidFill>
                <a:latin typeface="Segoe Print"/>
                <a:cs typeface="Segoe Print"/>
              </a:rPr>
              <a:t>Computer</a:t>
            </a:r>
            <a:r>
              <a:rPr dirty="0" sz="2000" spc="-65">
                <a:solidFill>
                  <a:srgbClr val="585858"/>
                </a:solidFill>
                <a:latin typeface="Segoe Print"/>
                <a:cs typeface="Segoe Print"/>
              </a:rPr>
              <a:t> </a:t>
            </a:r>
            <a:r>
              <a:rPr dirty="0" sz="2000" spc="-5">
                <a:solidFill>
                  <a:srgbClr val="585858"/>
                </a:solidFill>
                <a:latin typeface="Segoe Print"/>
                <a:cs typeface="Segoe Print"/>
              </a:rPr>
              <a:t>Science</a:t>
            </a:r>
            <a:endParaRPr sz="2000">
              <a:latin typeface="Segoe Print"/>
              <a:cs typeface="Segoe Prin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955" y="2410967"/>
            <a:ext cx="2503932" cy="27325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292" y="0"/>
            <a:ext cx="9093707" cy="50886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295258" y="4816551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47060" y="2513076"/>
            <a:ext cx="1771014" cy="495300"/>
          </a:xfrm>
          <a:custGeom>
            <a:avLst/>
            <a:gdLst/>
            <a:ahLst/>
            <a:cxnLst/>
            <a:rect l="l" t="t" r="r" b="b"/>
            <a:pathLst>
              <a:path w="1771014" h="495300">
                <a:moveTo>
                  <a:pt x="0" y="495300"/>
                </a:moveTo>
                <a:lnTo>
                  <a:pt x="1770888" y="495300"/>
                </a:lnTo>
                <a:lnTo>
                  <a:pt x="1770888" y="0"/>
                </a:lnTo>
                <a:lnTo>
                  <a:pt x="0" y="0"/>
                </a:lnTo>
                <a:lnTo>
                  <a:pt x="0" y="495300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0604"/>
            <a:ext cx="9087612" cy="4643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68242" y="1350263"/>
            <a:ext cx="533638" cy="6324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82225" y="382446"/>
            <a:ext cx="1947756" cy="8443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29739" y="533361"/>
            <a:ext cx="1251191" cy="576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32560" y="413004"/>
            <a:ext cx="1851660" cy="7406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909064" y="611581"/>
            <a:ext cx="89916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Libraries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18488" y="1153667"/>
            <a:ext cx="181610" cy="478155"/>
          </a:xfrm>
          <a:custGeom>
            <a:avLst/>
            <a:gdLst/>
            <a:ahLst/>
            <a:cxnLst/>
            <a:rect l="l" t="t" r="r" b="b"/>
            <a:pathLst>
              <a:path w="181610" h="478155">
                <a:moveTo>
                  <a:pt x="0" y="0"/>
                </a:moveTo>
                <a:lnTo>
                  <a:pt x="0" y="477774"/>
                </a:lnTo>
                <a:lnTo>
                  <a:pt x="181610" y="477774"/>
                </a:lnTo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73935" y="1235951"/>
            <a:ext cx="1286256" cy="8427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799844" y="1261872"/>
            <a:ext cx="1184275" cy="741045"/>
          </a:xfrm>
          <a:custGeom>
            <a:avLst/>
            <a:gdLst/>
            <a:ahLst/>
            <a:cxnLst/>
            <a:rect l="l" t="t" r="r" b="b"/>
            <a:pathLst>
              <a:path w="1184275" h="741044">
                <a:moveTo>
                  <a:pt x="1110107" y="0"/>
                </a:moveTo>
                <a:lnTo>
                  <a:pt x="74041" y="0"/>
                </a:lnTo>
                <a:lnTo>
                  <a:pt x="45219" y="5818"/>
                </a:lnTo>
                <a:lnTo>
                  <a:pt x="21685" y="21685"/>
                </a:lnTo>
                <a:lnTo>
                  <a:pt x="5818" y="45219"/>
                </a:lnTo>
                <a:lnTo>
                  <a:pt x="0" y="74040"/>
                </a:lnTo>
                <a:lnTo>
                  <a:pt x="0" y="666622"/>
                </a:lnTo>
                <a:lnTo>
                  <a:pt x="5818" y="695444"/>
                </a:lnTo>
                <a:lnTo>
                  <a:pt x="21685" y="718978"/>
                </a:lnTo>
                <a:lnTo>
                  <a:pt x="45219" y="734845"/>
                </a:lnTo>
                <a:lnTo>
                  <a:pt x="74041" y="740663"/>
                </a:lnTo>
                <a:lnTo>
                  <a:pt x="1110107" y="740663"/>
                </a:lnTo>
                <a:lnTo>
                  <a:pt x="1138928" y="734845"/>
                </a:lnTo>
                <a:lnTo>
                  <a:pt x="1162462" y="718978"/>
                </a:lnTo>
                <a:lnTo>
                  <a:pt x="1178329" y="695444"/>
                </a:lnTo>
                <a:lnTo>
                  <a:pt x="1184148" y="666622"/>
                </a:lnTo>
                <a:lnTo>
                  <a:pt x="1184148" y="74040"/>
                </a:lnTo>
                <a:lnTo>
                  <a:pt x="1178329" y="45219"/>
                </a:lnTo>
                <a:lnTo>
                  <a:pt x="1162462" y="21685"/>
                </a:lnTo>
                <a:lnTo>
                  <a:pt x="1138928" y="5818"/>
                </a:lnTo>
                <a:lnTo>
                  <a:pt x="1110107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618488" y="1153667"/>
            <a:ext cx="176530" cy="1445260"/>
          </a:xfrm>
          <a:custGeom>
            <a:avLst/>
            <a:gdLst/>
            <a:ahLst/>
            <a:cxnLst/>
            <a:rect l="l" t="t" r="r" b="b"/>
            <a:pathLst>
              <a:path w="176530" h="1445260">
                <a:moveTo>
                  <a:pt x="0" y="0"/>
                </a:moveTo>
                <a:lnTo>
                  <a:pt x="0" y="1444879"/>
                </a:lnTo>
                <a:lnTo>
                  <a:pt x="176022" y="1444879"/>
                </a:lnTo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93748" y="2228088"/>
            <a:ext cx="1186180" cy="741045"/>
          </a:xfrm>
          <a:custGeom>
            <a:avLst/>
            <a:gdLst/>
            <a:ahLst/>
            <a:cxnLst/>
            <a:rect l="l" t="t" r="r" b="b"/>
            <a:pathLst>
              <a:path w="1186180" h="741044">
                <a:moveTo>
                  <a:pt x="1111631" y="0"/>
                </a:moveTo>
                <a:lnTo>
                  <a:pt x="74040" y="0"/>
                </a:lnTo>
                <a:lnTo>
                  <a:pt x="45219" y="5818"/>
                </a:lnTo>
                <a:lnTo>
                  <a:pt x="21685" y="21685"/>
                </a:lnTo>
                <a:lnTo>
                  <a:pt x="5818" y="45219"/>
                </a:lnTo>
                <a:lnTo>
                  <a:pt x="0" y="74041"/>
                </a:lnTo>
                <a:lnTo>
                  <a:pt x="0" y="666623"/>
                </a:lnTo>
                <a:lnTo>
                  <a:pt x="5818" y="695444"/>
                </a:lnTo>
                <a:lnTo>
                  <a:pt x="21685" y="718978"/>
                </a:lnTo>
                <a:lnTo>
                  <a:pt x="45219" y="734845"/>
                </a:lnTo>
                <a:lnTo>
                  <a:pt x="74040" y="740663"/>
                </a:lnTo>
                <a:lnTo>
                  <a:pt x="1111631" y="740663"/>
                </a:lnTo>
                <a:lnTo>
                  <a:pt x="1140452" y="734845"/>
                </a:lnTo>
                <a:lnTo>
                  <a:pt x="1163986" y="718978"/>
                </a:lnTo>
                <a:lnTo>
                  <a:pt x="1179853" y="695444"/>
                </a:lnTo>
                <a:lnTo>
                  <a:pt x="1185671" y="666623"/>
                </a:lnTo>
                <a:lnTo>
                  <a:pt x="1185671" y="74041"/>
                </a:lnTo>
                <a:lnTo>
                  <a:pt x="1179853" y="45219"/>
                </a:lnTo>
                <a:lnTo>
                  <a:pt x="1163986" y="21685"/>
                </a:lnTo>
                <a:lnTo>
                  <a:pt x="1140452" y="5818"/>
                </a:lnTo>
                <a:lnTo>
                  <a:pt x="1111631" y="0"/>
                </a:lnTo>
                <a:close/>
              </a:path>
            </a:pathLst>
          </a:custGeom>
          <a:solidFill>
            <a:srgbClr val="FFC000">
              <a:alpha val="90194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18488" y="1153667"/>
            <a:ext cx="181610" cy="2329180"/>
          </a:xfrm>
          <a:custGeom>
            <a:avLst/>
            <a:gdLst/>
            <a:ahLst/>
            <a:cxnLst/>
            <a:rect l="l" t="t" r="r" b="b"/>
            <a:pathLst>
              <a:path w="181610" h="2329179">
                <a:moveTo>
                  <a:pt x="0" y="0"/>
                </a:moveTo>
                <a:lnTo>
                  <a:pt x="0" y="2329053"/>
                </a:lnTo>
                <a:lnTo>
                  <a:pt x="181610" y="2329053"/>
                </a:lnTo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99844" y="3113532"/>
            <a:ext cx="1184275" cy="741045"/>
          </a:xfrm>
          <a:custGeom>
            <a:avLst/>
            <a:gdLst/>
            <a:ahLst/>
            <a:cxnLst/>
            <a:rect l="l" t="t" r="r" b="b"/>
            <a:pathLst>
              <a:path w="1184275" h="741045">
                <a:moveTo>
                  <a:pt x="1110107" y="0"/>
                </a:moveTo>
                <a:lnTo>
                  <a:pt x="74041" y="0"/>
                </a:lnTo>
                <a:lnTo>
                  <a:pt x="45219" y="5818"/>
                </a:lnTo>
                <a:lnTo>
                  <a:pt x="21685" y="21685"/>
                </a:lnTo>
                <a:lnTo>
                  <a:pt x="5818" y="45219"/>
                </a:lnTo>
                <a:lnTo>
                  <a:pt x="0" y="74041"/>
                </a:lnTo>
                <a:lnTo>
                  <a:pt x="0" y="666623"/>
                </a:lnTo>
                <a:lnTo>
                  <a:pt x="5818" y="695444"/>
                </a:lnTo>
                <a:lnTo>
                  <a:pt x="21685" y="718978"/>
                </a:lnTo>
                <a:lnTo>
                  <a:pt x="45219" y="734845"/>
                </a:lnTo>
                <a:lnTo>
                  <a:pt x="74041" y="740664"/>
                </a:lnTo>
                <a:lnTo>
                  <a:pt x="1110107" y="740664"/>
                </a:lnTo>
                <a:lnTo>
                  <a:pt x="1138928" y="734845"/>
                </a:lnTo>
                <a:lnTo>
                  <a:pt x="1162462" y="718978"/>
                </a:lnTo>
                <a:lnTo>
                  <a:pt x="1178329" y="695444"/>
                </a:lnTo>
                <a:lnTo>
                  <a:pt x="1184148" y="666623"/>
                </a:lnTo>
                <a:lnTo>
                  <a:pt x="1184148" y="74041"/>
                </a:lnTo>
                <a:lnTo>
                  <a:pt x="1178329" y="45219"/>
                </a:lnTo>
                <a:lnTo>
                  <a:pt x="1162462" y="21685"/>
                </a:lnTo>
                <a:lnTo>
                  <a:pt x="1138928" y="5818"/>
                </a:lnTo>
                <a:lnTo>
                  <a:pt x="1110107" y="0"/>
                </a:lnTo>
                <a:close/>
              </a:path>
            </a:pathLst>
          </a:custGeom>
          <a:solidFill>
            <a:srgbClr val="FFE699">
              <a:alpha val="90194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619250" y="1154430"/>
            <a:ext cx="181610" cy="3255010"/>
          </a:xfrm>
          <a:custGeom>
            <a:avLst/>
            <a:gdLst/>
            <a:ahLst/>
            <a:cxnLst/>
            <a:rect l="l" t="t" r="r" b="b"/>
            <a:pathLst>
              <a:path w="181610" h="3255010">
                <a:moveTo>
                  <a:pt x="0" y="0"/>
                </a:moveTo>
                <a:lnTo>
                  <a:pt x="0" y="3254781"/>
                </a:lnTo>
                <a:lnTo>
                  <a:pt x="181610" y="3254781"/>
                </a:lnTo>
              </a:path>
            </a:pathLst>
          </a:custGeom>
          <a:ln w="28955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799844" y="4038600"/>
            <a:ext cx="1184275" cy="741045"/>
          </a:xfrm>
          <a:custGeom>
            <a:avLst/>
            <a:gdLst/>
            <a:ahLst/>
            <a:cxnLst/>
            <a:rect l="l" t="t" r="r" b="b"/>
            <a:pathLst>
              <a:path w="1184275" h="741045">
                <a:moveTo>
                  <a:pt x="1110107" y="0"/>
                </a:moveTo>
                <a:lnTo>
                  <a:pt x="74041" y="0"/>
                </a:lnTo>
                <a:lnTo>
                  <a:pt x="45219" y="5820"/>
                </a:lnTo>
                <a:lnTo>
                  <a:pt x="21685" y="21693"/>
                </a:lnTo>
                <a:lnTo>
                  <a:pt x="5818" y="45236"/>
                </a:lnTo>
                <a:lnTo>
                  <a:pt x="0" y="74066"/>
                </a:lnTo>
                <a:lnTo>
                  <a:pt x="0" y="666597"/>
                </a:lnTo>
                <a:lnTo>
                  <a:pt x="5818" y="695427"/>
                </a:lnTo>
                <a:lnTo>
                  <a:pt x="21685" y="718970"/>
                </a:lnTo>
                <a:lnTo>
                  <a:pt x="45219" y="734843"/>
                </a:lnTo>
                <a:lnTo>
                  <a:pt x="74041" y="740664"/>
                </a:lnTo>
                <a:lnTo>
                  <a:pt x="1110107" y="740664"/>
                </a:lnTo>
                <a:lnTo>
                  <a:pt x="1138928" y="734843"/>
                </a:lnTo>
                <a:lnTo>
                  <a:pt x="1162462" y="718970"/>
                </a:lnTo>
                <a:lnTo>
                  <a:pt x="1178329" y="695427"/>
                </a:lnTo>
                <a:lnTo>
                  <a:pt x="1184148" y="666597"/>
                </a:lnTo>
                <a:lnTo>
                  <a:pt x="1184148" y="74066"/>
                </a:lnTo>
                <a:lnTo>
                  <a:pt x="1178329" y="45236"/>
                </a:lnTo>
                <a:lnTo>
                  <a:pt x="1162462" y="21693"/>
                </a:lnTo>
                <a:lnTo>
                  <a:pt x="1138928" y="5820"/>
                </a:lnTo>
                <a:lnTo>
                  <a:pt x="1110107" y="0"/>
                </a:lnTo>
                <a:close/>
              </a:path>
            </a:pathLst>
          </a:custGeom>
          <a:solidFill>
            <a:srgbClr val="C55A11">
              <a:alpha val="90194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590500" y="397686"/>
            <a:ext cx="1902038" cy="8443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919728" y="525780"/>
            <a:ext cx="1242047" cy="6263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640835" y="428244"/>
            <a:ext cx="1805939" cy="741045"/>
          </a:xfrm>
          <a:custGeom>
            <a:avLst/>
            <a:gdLst/>
            <a:ahLst/>
            <a:cxnLst/>
            <a:rect l="l" t="t" r="r" b="b"/>
            <a:pathLst>
              <a:path w="1805939" h="741044">
                <a:moveTo>
                  <a:pt x="1731899" y="0"/>
                </a:moveTo>
                <a:lnTo>
                  <a:pt x="74040" y="0"/>
                </a:lnTo>
                <a:lnTo>
                  <a:pt x="45219" y="5818"/>
                </a:lnTo>
                <a:lnTo>
                  <a:pt x="21685" y="21685"/>
                </a:lnTo>
                <a:lnTo>
                  <a:pt x="5818" y="45219"/>
                </a:lnTo>
                <a:lnTo>
                  <a:pt x="0" y="74040"/>
                </a:lnTo>
                <a:lnTo>
                  <a:pt x="0" y="666622"/>
                </a:lnTo>
                <a:lnTo>
                  <a:pt x="5818" y="695444"/>
                </a:lnTo>
                <a:lnTo>
                  <a:pt x="21685" y="718978"/>
                </a:lnTo>
                <a:lnTo>
                  <a:pt x="45219" y="734845"/>
                </a:lnTo>
                <a:lnTo>
                  <a:pt x="74040" y="740663"/>
                </a:lnTo>
                <a:lnTo>
                  <a:pt x="1731899" y="740663"/>
                </a:lnTo>
                <a:lnTo>
                  <a:pt x="1760720" y="734845"/>
                </a:lnTo>
                <a:lnTo>
                  <a:pt x="1784254" y="718978"/>
                </a:lnTo>
                <a:lnTo>
                  <a:pt x="1800121" y="695444"/>
                </a:lnTo>
                <a:lnTo>
                  <a:pt x="1805939" y="666622"/>
                </a:lnTo>
                <a:lnTo>
                  <a:pt x="1805939" y="74040"/>
                </a:lnTo>
                <a:lnTo>
                  <a:pt x="1800121" y="45219"/>
                </a:lnTo>
                <a:lnTo>
                  <a:pt x="1784254" y="21685"/>
                </a:lnTo>
                <a:lnTo>
                  <a:pt x="1760720" y="5818"/>
                </a:lnTo>
                <a:lnTo>
                  <a:pt x="1731899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4114038" y="608838"/>
            <a:ext cx="85979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404040"/>
                </a:solidFill>
                <a:latin typeface="Arial"/>
                <a:cs typeface="Arial"/>
              </a:rPr>
              <a:t>Articles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822191" y="1168908"/>
            <a:ext cx="191135" cy="452120"/>
          </a:xfrm>
          <a:custGeom>
            <a:avLst/>
            <a:gdLst/>
            <a:ahLst/>
            <a:cxnLst/>
            <a:rect l="l" t="t" r="r" b="b"/>
            <a:pathLst>
              <a:path w="191135" h="452119">
                <a:moveTo>
                  <a:pt x="0" y="0"/>
                </a:moveTo>
                <a:lnTo>
                  <a:pt x="0" y="451738"/>
                </a:lnTo>
                <a:lnTo>
                  <a:pt x="190881" y="451738"/>
                </a:lnTo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012691" y="1249680"/>
            <a:ext cx="1184275" cy="741045"/>
          </a:xfrm>
          <a:custGeom>
            <a:avLst/>
            <a:gdLst/>
            <a:ahLst/>
            <a:cxnLst/>
            <a:rect l="l" t="t" r="r" b="b"/>
            <a:pathLst>
              <a:path w="1184275" h="741044">
                <a:moveTo>
                  <a:pt x="1110107" y="0"/>
                </a:moveTo>
                <a:lnTo>
                  <a:pt x="74041" y="0"/>
                </a:lnTo>
                <a:lnTo>
                  <a:pt x="45219" y="5818"/>
                </a:lnTo>
                <a:lnTo>
                  <a:pt x="21685" y="21685"/>
                </a:lnTo>
                <a:lnTo>
                  <a:pt x="5818" y="45219"/>
                </a:lnTo>
                <a:lnTo>
                  <a:pt x="0" y="74041"/>
                </a:lnTo>
                <a:lnTo>
                  <a:pt x="0" y="666623"/>
                </a:lnTo>
                <a:lnTo>
                  <a:pt x="5818" y="695444"/>
                </a:lnTo>
                <a:lnTo>
                  <a:pt x="21685" y="718978"/>
                </a:lnTo>
                <a:lnTo>
                  <a:pt x="45219" y="734845"/>
                </a:lnTo>
                <a:lnTo>
                  <a:pt x="74041" y="740664"/>
                </a:lnTo>
                <a:lnTo>
                  <a:pt x="1110107" y="740664"/>
                </a:lnTo>
                <a:lnTo>
                  <a:pt x="1138928" y="734845"/>
                </a:lnTo>
                <a:lnTo>
                  <a:pt x="1162462" y="718978"/>
                </a:lnTo>
                <a:lnTo>
                  <a:pt x="1178329" y="695444"/>
                </a:lnTo>
                <a:lnTo>
                  <a:pt x="1184148" y="666623"/>
                </a:lnTo>
                <a:lnTo>
                  <a:pt x="1184148" y="74041"/>
                </a:lnTo>
                <a:lnTo>
                  <a:pt x="1178329" y="45219"/>
                </a:lnTo>
                <a:lnTo>
                  <a:pt x="1162462" y="21685"/>
                </a:lnTo>
                <a:lnTo>
                  <a:pt x="1138928" y="5818"/>
                </a:lnTo>
                <a:lnTo>
                  <a:pt x="1110107" y="0"/>
                </a:lnTo>
                <a:close/>
              </a:path>
            </a:pathLst>
          </a:custGeom>
          <a:solidFill>
            <a:srgbClr val="BEBEBE">
              <a:alpha val="90194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822191" y="1168908"/>
            <a:ext cx="191135" cy="1389380"/>
          </a:xfrm>
          <a:custGeom>
            <a:avLst/>
            <a:gdLst/>
            <a:ahLst/>
            <a:cxnLst/>
            <a:rect l="l" t="t" r="r" b="b"/>
            <a:pathLst>
              <a:path w="191135" h="1389380">
                <a:moveTo>
                  <a:pt x="0" y="0"/>
                </a:moveTo>
                <a:lnTo>
                  <a:pt x="0" y="1388998"/>
                </a:lnTo>
                <a:lnTo>
                  <a:pt x="190881" y="1388998"/>
                </a:lnTo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012691" y="2186939"/>
            <a:ext cx="1184275" cy="741045"/>
          </a:xfrm>
          <a:custGeom>
            <a:avLst/>
            <a:gdLst/>
            <a:ahLst/>
            <a:cxnLst/>
            <a:rect l="l" t="t" r="r" b="b"/>
            <a:pathLst>
              <a:path w="1184275" h="741044">
                <a:moveTo>
                  <a:pt x="1110107" y="0"/>
                </a:moveTo>
                <a:lnTo>
                  <a:pt x="74041" y="0"/>
                </a:lnTo>
                <a:lnTo>
                  <a:pt x="45219" y="5818"/>
                </a:lnTo>
                <a:lnTo>
                  <a:pt x="21685" y="21685"/>
                </a:lnTo>
                <a:lnTo>
                  <a:pt x="5818" y="45219"/>
                </a:lnTo>
                <a:lnTo>
                  <a:pt x="0" y="74041"/>
                </a:lnTo>
                <a:lnTo>
                  <a:pt x="0" y="666623"/>
                </a:lnTo>
                <a:lnTo>
                  <a:pt x="5818" y="695444"/>
                </a:lnTo>
                <a:lnTo>
                  <a:pt x="21685" y="718978"/>
                </a:lnTo>
                <a:lnTo>
                  <a:pt x="45219" y="734845"/>
                </a:lnTo>
                <a:lnTo>
                  <a:pt x="74041" y="740664"/>
                </a:lnTo>
                <a:lnTo>
                  <a:pt x="1110107" y="740664"/>
                </a:lnTo>
                <a:lnTo>
                  <a:pt x="1138928" y="734845"/>
                </a:lnTo>
                <a:lnTo>
                  <a:pt x="1162462" y="718978"/>
                </a:lnTo>
                <a:lnTo>
                  <a:pt x="1178329" y="695444"/>
                </a:lnTo>
                <a:lnTo>
                  <a:pt x="1184148" y="666623"/>
                </a:lnTo>
                <a:lnTo>
                  <a:pt x="1184148" y="74041"/>
                </a:lnTo>
                <a:lnTo>
                  <a:pt x="1178329" y="45219"/>
                </a:lnTo>
                <a:lnTo>
                  <a:pt x="1162462" y="21685"/>
                </a:lnTo>
                <a:lnTo>
                  <a:pt x="1138928" y="5818"/>
                </a:lnTo>
                <a:lnTo>
                  <a:pt x="1110107" y="0"/>
                </a:lnTo>
                <a:close/>
              </a:path>
            </a:pathLst>
          </a:custGeom>
          <a:solidFill>
            <a:srgbClr val="BEBEBE">
              <a:alpha val="90194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822191" y="1168908"/>
            <a:ext cx="191135" cy="2315210"/>
          </a:xfrm>
          <a:custGeom>
            <a:avLst/>
            <a:gdLst/>
            <a:ahLst/>
            <a:cxnLst/>
            <a:rect l="l" t="t" r="r" b="b"/>
            <a:pathLst>
              <a:path w="191135" h="2315210">
                <a:moveTo>
                  <a:pt x="0" y="0"/>
                </a:moveTo>
                <a:lnTo>
                  <a:pt x="0" y="2314702"/>
                </a:lnTo>
                <a:lnTo>
                  <a:pt x="190881" y="2314702"/>
                </a:lnTo>
              </a:path>
            </a:pathLst>
          </a:custGeom>
          <a:ln w="12192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012691" y="3113532"/>
            <a:ext cx="1184275" cy="741045"/>
          </a:xfrm>
          <a:custGeom>
            <a:avLst/>
            <a:gdLst/>
            <a:ahLst/>
            <a:cxnLst/>
            <a:rect l="l" t="t" r="r" b="b"/>
            <a:pathLst>
              <a:path w="1184275" h="741045">
                <a:moveTo>
                  <a:pt x="1110107" y="0"/>
                </a:moveTo>
                <a:lnTo>
                  <a:pt x="74041" y="0"/>
                </a:lnTo>
                <a:lnTo>
                  <a:pt x="45219" y="5818"/>
                </a:lnTo>
                <a:lnTo>
                  <a:pt x="21685" y="21685"/>
                </a:lnTo>
                <a:lnTo>
                  <a:pt x="5818" y="45219"/>
                </a:lnTo>
                <a:lnTo>
                  <a:pt x="0" y="74041"/>
                </a:lnTo>
                <a:lnTo>
                  <a:pt x="0" y="666623"/>
                </a:lnTo>
                <a:lnTo>
                  <a:pt x="5818" y="695444"/>
                </a:lnTo>
                <a:lnTo>
                  <a:pt x="21685" y="718978"/>
                </a:lnTo>
                <a:lnTo>
                  <a:pt x="45219" y="734845"/>
                </a:lnTo>
                <a:lnTo>
                  <a:pt x="74041" y="740664"/>
                </a:lnTo>
                <a:lnTo>
                  <a:pt x="1110107" y="740664"/>
                </a:lnTo>
                <a:lnTo>
                  <a:pt x="1138928" y="734845"/>
                </a:lnTo>
                <a:lnTo>
                  <a:pt x="1162462" y="718978"/>
                </a:lnTo>
                <a:lnTo>
                  <a:pt x="1178329" y="695444"/>
                </a:lnTo>
                <a:lnTo>
                  <a:pt x="1184148" y="666623"/>
                </a:lnTo>
                <a:lnTo>
                  <a:pt x="1184148" y="74041"/>
                </a:lnTo>
                <a:lnTo>
                  <a:pt x="1178329" y="45219"/>
                </a:lnTo>
                <a:lnTo>
                  <a:pt x="1162462" y="21685"/>
                </a:lnTo>
                <a:lnTo>
                  <a:pt x="1138928" y="5818"/>
                </a:lnTo>
                <a:lnTo>
                  <a:pt x="1110107" y="0"/>
                </a:lnTo>
                <a:close/>
              </a:path>
            </a:pathLst>
          </a:custGeom>
          <a:solidFill>
            <a:srgbClr val="7E7E7E">
              <a:alpha val="90194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822953" y="1169669"/>
            <a:ext cx="191135" cy="3255010"/>
          </a:xfrm>
          <a:custGeom>
            <a:avLst/>
            <a:gdLst/>
            <a:ahLst/>
            <a:cxnLst/>
            <a:rect l="l" t="t" r="r" b="b"/>
            <a:pathLst>
              <a:path w="191135" h="3255010">
                <a:moveTo>
                  <a:pt x="0" y="0"/>
                </a:moveTo>
                <a:lnTo>
                  <a:pt x="0" y="3254590"/>
                </a:lnTo>
                <a:lnTo>
                  <a:pt x="190881" y="3254590"/>
                </a:lnTo>
              </a:path>
            </a:pathLst>
          </a:custGeom>
          <a:ln w="19811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012691" y="4038600"/>
            <a:ext cx="1184275" cy="769620"/>
          </a:xfrm>
          <a:custGeom>
            <a:avLst/>
            <a:gdLst/>
            <a:ahLst/>
            <a:cxnLst/>
            <a:rect l="l" t="t" r="r" b="b"/>
            <a:pathLst>
              <a:path w="1184275" h="769620">
                <a:moveTo>
                  <a:pt x="1107186" y="0"/>
                </a:moveTo>
                <a:lnTo>
                  <a:pt x="76962" y="0"/>
                </a:lnTo>
                <a:lnTo>
                  <a:pt x="46988" y="6047"/>
                </a:lnTo>
                <a:lnTo>
                  <a:pt x="22526" y="22540"/>
                </a:lnTo>
                <a:lnTo>
                  <a:pt x="6042" y="47004"/>
                </a:lnTo>
                <a:lnTo>
                  <a:pt x="0" y="76962"/>
                </a:lnTo>
                <a:lnTo>
                  <a:pt x="0" y="692658"/>
                </a:lnTo>
                <a:lnTo>
                  <a:pt x="6042" y="722615"/>
                </a:lnTo>
                <a:lnTo>
                  <a:pt x="22526" y="747079"/>
                </a:lnTo>
                <a:lnTo>
                  <a:pt x="46988" y="763572"/>
                </a:lnTo>
                <a:lnTo>
                  <a:pt x="76962" y="769620"/>
                </a:lnTo>
                <a:lnTo>
                  <a:pt x="1107186" y="769620"/>
                </a:lnTo>
                <a:lnTo>
                  <a:pt x="1137159" y="763572"/>
                </a:lnTo>
                <a:lnTo>
                  <a:pt x="1161621" y="747079"/>
                </a:lnTo>
                <a:lnTo>
                  <a:pt x="1178105" y="722615"/>
                </a:lnTo>
                <a:lnTo>
                  <a:pt x="1184148" y="692658"/>
                </a:lnTo>
                <a:lnTo>
                  <a:pt x="1184148" y="76962"/>
                </a:lnTo>
                <a:lnTo>
                  <a:pt x="1178105" y="47004"/>
                </a:lnTo>
                <a:lnTo>
                  <a:pt x="1161621" y="22540"/>
                </a:lnTo>
                <a:lnTo>
                  <a:pt x="1137159" y="6047"/>
                </a:lnTo>
                <a:lnTo>
                  <a:pt x="1107186" y="0"/>
                </a:lnTo>
                <a:close/>
              </a:path>
            </a:pathLst>
          </a:custGeom>
          <a:solidFill>
            <a:srgbClr val="7E7E7E">
              <a:alpha val="90194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527518" y="402258"/>
            <a:ext cx="1850195" cy="84437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521452" y="530351"/>
            <a:ext cx="1862327" cy="6263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577840" y="432816"/>
            <a:ext cx="1754124" cy="7406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5715127" y="613028"/>
            <a:ext cx="148082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USW</a:t>
            </a:r>
            <a:r>
              <a:rPr dirty="0" sz="20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People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753100" y="1173480"/>
            <a:ext cx="475615" cy="471805"/>
          </a:xfrm>
          <a:custGeom>
            <a:avLst/>
            <a:gdLst/>
            <a:ahLst/>
            <a:cxnLst/>
            <a:rect l="l" t="t" r="r" b="b"/>
            <a:pathLst>
              <a:path w="475614" h="471805">
                <a:moveTo>
                  <a:pt x="0" y="0"/>
                </a:moveTo>
                <a:lnTo>
                  <a:pt x="0" y="471805"/>
                </a:lnTo>
                <a:lnTo>
                  <a:pt x="475234" y="471805"/>
                </a:lnTo>
              </a:path>
            </a:pathLst>
          </a:custGeom>
          <a:ln w="12192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228588" y="1274063"/>
            <a:ext cx="1780539" cy="741045"/>
          </a:xfrm>
          <a:custGeom>
            <a:avLst/>
            <a:gdLst/>
            <a:ahLst/>
            <a:cxnLst/>
            <a:rect l="l" t="t" r="r" b="b"/>
            <a:pathLst>
              <a:path w="1780540" h="741044">
                <a:moveTo>
                  <a:pt x="1705990" y="0"/>
                </a:moveTo>
                <a:lnTo>
                  <a:pt x="74040" y="0"/>
                </a:lnTo>
                <a:lnTo>
                  <a:pt x="45219" y="5818"/>
                </a:lnTo>
                <a:lnTo>
                  <a:pt x="21685" y="21685"/>
                </a:lnTo>
                <a:lnTo>
                  <a:pt x="5818" y="45219"/>
                </a:lnTo>
                <a:lnTo>
                  <a:pt x="0" y="74040"/>
                </a:lnTo>
                <a:lnTo>
                  <a:pt x="0" y="666623"/>
                </a:lnTo>
                <a:lnTo>
                  <a:pt x="5818" y="695444"/>
                </a:lnTo>
                <a:lnTo>
                  <a:pt x="21685" y="718978"/>
                </a:lnTo>
                <a:lnTo>
                  <a:pt x="45219" y="734845"/>
                </a:lnTo>
                <a:lnTo>
                  <a:pt x="74040" y="740663"/>
                </a:lnTo>
                <a:lnTo>
                  <a:pt x="1705990" y="740663"/>
                </a:lnTo>
                <a:lnTo>
                  <a:pt x="1734812" y="734845"/>
                </a:lnTo>
                <a:lnTo>
                  <a:pt x="1758346" y="718978"/>
                </a:lnTo>
                <a:lnTo>
                  <a:pt x="1774213" y="695444"/>
                </a:lnTo>
                <a:lnTo>
                  <a:pt x="1780032" y="666623"/>
                </a:lnTo>
                <a:lnTo>
                  <a:pt x="1780032" y="74040"/>
                </a:lnTo>
                <a:lnTo>
                  <a:pt x="1774213" y="45219"/>
                </a:lnTo>
                <a:lnTo>
                  <a:pt x="1758346" y="21685"/>
                </a:lnTo>
                <a:lnTo>
                  <a:pt x="1734812" y="5818"/>
                </a:lnTo>
                <a:lnTo>
                  <a:pt x="1705990" y="0"/>
                </a:lnTo>
                <a:close/>
              </a:path>
            </a:pathLst>
          </a:custGeom>
          <a:solidFill>
            <a:srgbClr val="FFC000">
              <a:alpha val="90194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502407" y="1373124"/>
            <a:ext cx="498348" cy="6096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1911857" y="1457959"/>
            <a:ext cx="7239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Books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450591" y="2290572"/>
            <a:ext cx="643128" cy="6431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1888998" y="2408935"/>
            <a:ext cx="8509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ks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465832" y="3137916"/>
            <a:ext cx="498348" cy="6995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1881632" y="3214827"/>
            <a:ext cx="86423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404040"/>
                </a:solidFill>
                <a:latin typeface="Arial"/>
                <a:cs typeface="Arial"/>
              </a:rPr>
              <a:t>DVDs</a:t>
            </a:r>
            <a:r>
              <a:rPr dirty="0" sz="1800" spc="-80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404040"/>
                </a:solidFill>
                <a:latin typeface="Arial"/>
                <a:cs typeface="Arial"/>
              </a:rPr>
              <a:t>&amp;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800" spc="-5" b="1">
                <a:solidFill>
                  <a:srgbClr val="404040"/>
                </a:solidFill>
                <a:latin typeface="Arial"/>
                <a:cs typeface="Arial"/>
              </a:rPr>
              <a:t>CDS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388107" y="4059935"/>
            <a:ext cx="515112" cy="6370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608576" y="1304544"/>
            <a:ext cx="632460" cy="63093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1857501" y="4124959"/>
            <a:ext cx="97853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Print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Journals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125848" y="1355852"/>
            <a:ext cx="845819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404040"/>
                </a:solidFill>
                <a:latin typeface="Arial"/>
                <a:cs typeface="Arial"/>
              </a:rPr>
              <a:t>Full</a:t>
            </a:r>
            <a:r>
              <a:rPr dirty="0" sz="1600" spc="-50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600" spc="-40" b="1">
                <a:solidFill>
                  <a:srgbClr val="404040"/>
                </a:solidFill>
                <a:latin typeface="Arial"/>
                <a:cs typeface="Arial"/>
              </a:rPr>
              <a:t>Text</a:t>
            </a:r>
            <a:endParaRPr sz="1600">
              <a:latin typeface="Arial"/>
              <a:cs typeface="Arial"/>
            </a:endParaRPr>
          </a:p>
          <a:p>
            <a:pPr marL="53340">
              <a:lnSpc>
                <a:spcPct val="100000"/>
              </a:lnSpc>
            </a:pPr>
            <a:r>
              <a:rPr dirty="0" sz="1600" spc="-10" b="1">
                <a:solidFill>
                  <a:srgbClr val="404040"/>
                </a:solidFill>
                <a:latin typeface="Arial"/>
                <a:cs typeface="Arial"/>
              </a:rPr>
              <a:t>Articles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600955" y="2253995"/>
            <a:ext cx="632460" cy="63245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4123435" y="2423236"/>
            <a:ext cx="95631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404040"/>
                </a:solidFill>
                <a:latin typeface="Arial"/>
                <a:cs typeface="Arial"/>
              </a:rPr>
              <a:t>Abstracts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421123" y="3148583"/>
            <a:ext cx="693420" cy="69342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4114927" y="3283457"/>
            <a:ext cx="94234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FFFFFF"/>
                </a:solidFill>
                <a:latin typeface="Arial"/>
                <a:cs typeface="Arial"/>
              </a:rPr>
              <a:t>Conference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 spc="-5" b="1">
                <a:solidFill>
                  <a:srgbClr val="FFFFFF"/>
                </a:solidFill>
                <a:latin typeface="Arial"/>
                <a:cs typeface="Arial"/>
              </a:rPr>
              <a:t>Proceedings</a:t>
            </a:r>
            <a:endParaRPr sz="12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373748" y="1457401"/>
            <a:ext cx="151447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solidFill>
                  <a:srgbClr val="404040"/>
                </a:solidFill>
                <a:latin typeface="Arial"/>
                <a:cs typeface="Arial"/>
              </a:rPr>
              <a:t>Staff</a:t>
            </a:r>
            <a:r>
              <a:rPr dirty="0" sz="1400" spc="-80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404040"/>
                </a:solidFill>
                <a:latin typeface="Arial"/>
                <a:cs typeface="Arial"/>
              </a:rPr>
              <a:t>publications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title"/>
          </p:nvPr>
        </p:nvSpPr>
        <p:spPr>
          <a:xfrm>
            <a:off x="3595878" y="0"/>
            <a:ext cx="133731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Arial"/>
                <a:cs typeface="Arial"/>
              </a:rPr>
              <a:t>FINDIT</a:t>
            </a:r>
          </a:p>
        </p:txBody>
      </p:sp>
      <p:sp>
        <p:nvSpPr>
          <p:cNvPr id="50" name="object 50"/>
          <p:cNvSpPr/>
          <p:nvPr/>
        </p:nvSpPr>
        <p:spPr>
          <a:xfrm>
            <a:off x="599986" y="240791"/>
            <a:ext cx="2526665" cy="0"/>
          </a:xfrm>
          <a:custGeom>
            <a:avLst/>
            <a:gdLst/>
            <a:ahLst/>
            <a:cxnLst/>
            <a:rect l="l" t="t" r="r" b="b"/>
            <a:pathLst>
              <a:path w="2526665" h="0">
                <a:moveTo>
                  <a:pt x="0" y="0"/>
                </a:moveTo>
                <a:lnTo>
                  <a:pt x="2526499" y="0"/>
                </a:lnTo>
              </a:path>
            </a:pathLst>
          </a:custGeom>
          <a:ln w="57911">
            <a:solidFill>
              <a:srgbClr val="AEAB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583935" y="176784"/>
            <a:ext cx="2536190" cy="0"/>
          </a:xfrm>
          <a:custGeom>
            <a:avLst/>
            <a:gdLst/>
            <a:ahLst/>
            <a:cxnLst/>
            <a:rect l="l" t="t" r="r" b="b"/>
            <a:pathLst>
              <a:path w="2536190" h="0">
                <a:moveTo>
                  <a:pt x="0" y="0"/>
                </a:moveTo>
                <a:lnTo>
                  <a:pt x="2535936" y="0"/>
                </a:lnTo>
              </a:path>
            </a:pathLst>
          </a:custGeom>
          <a:ln w="57911">
            <a:solidFill>
              <a:srgbClr val="AEAB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69976" y="234695"/>
            <a:ext cx="1270" cy="4888230"/>
          </a:xfrm>
          <a:custGeom>
            <a:avLst/>
            <a:gdLst/>
            <a:ahLst/>
            <a:cxnLst/>
            <a:rect l="l" t="t" r="r" b="b"/>
            <a:pathLst>
              <a:path w="1270" h="4888230">
                <a:moveTo>
                  <a:pt x="1054" y="4888021"/>
                </a:moveTo>
                <a:lnTo>
                  <a:pt x="0" y="0"/>
                </a:lnTo>
              </a:path>
            </a:pathLst>
          </a:custGeom>
          <a:ln w="57912">
            <a:solidFill>
              <a:srgbClr val="AEAB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8148828" y="172212"/>
            <a:ext cx="21590" cy="4948555"/>
          </a:xfrm>
          <a:custGeom>
            <a:avLst/>
            <a:gdLst/>
            <a:ahLst/>
            <a:cxnLst/>
            <a:rect l="l" t="t" r="r" b="b"/>
            <a:pathLst>
              <a:path w="21590" h="4948555">
                <a:moveTo>
                  <a:pt x="21081" y="4948195"/>
                </a:moveTo>
                <a:lnTo>
                  <a:pt x="0" y="0"/>
                </a:lnTo>
              </a:path>
            </a:pathLst>
          </a:custGeom>
          <a:ln w="57911">
            <a:solidFill>
              <a:srgbClr val="AEAB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596384" y="4076700"/>
            <a:ext cx="632460" cy="63246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4067683" y="4216704"/>
            <a:ext cx="92519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FFFFFF"/>
                </a:solidFill>
                <a:latin typeface="Arial"/>
                <a:cs typeface="Arial"/>
              </a:rPr>
              <a:t>Newspapers</a:t>
            </a:r>
            <a:endParaRPr sz="12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557015" y="1555879"/>
            <a:ext cx="254000" cy="218313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z="1800" spc="-10">
                <a:latin typeface="Calibri"/>
                <a:cs typeface="Calibri"/>
              </a:rPr>
              <a:t>Subscription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Databases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311528" y="2010363"/>
            <a:ext cx="254000" cy="121221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z="1800">
                <a:latin typeface="Calibri"/>
                <a:cs typeface="Calibri"/>
              </a:rPr>
              <a:t>In the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library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19957" y="3996334"/>
            <a:ext cx="480250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90" b="1">
                <a:latin typeface="Gill Sans MT"/>
                <a:cs typeface="Gill Sans MT"/>
              </a:rPr>
              <a:t>Academic</a:t>
            </a:r>
            <a:r>
              <a:rPr dirty="0" sz="4400" spc="-114" b="1">
                <a:latin typeface="Gill Sans MT"/>
                <a:cs typeface="Gill Sans MT"/>
              </a:rPr>
              <a:t> </a:t>
            </a:r>
            <a:r>
              <a:rPr dirty="0" sz="4400" spc="-5" b="1">
                <a:latin typeface="Gill Sans MT"/>
                <a:cs typeface="Gill Sans MT"/>
              </a:rPr>
              <a:t>Journals</a:t>
            </a:r>
            <a:endParaRPr sz="440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60617" y="1876908"/>
            <a:ext cx="1769745" cy="1912620"/>
          </a:xfrm>
          <a:custGeom>
            <a:avLst/>
            <a:gdLst/>
            <a:ahLst/>
            <a:cxnLst/>
            <a:rect l="l" t="t" r="r" b="b"/>
            <a:pathLst>
              <a:path w="1769745" h="1912620">
                <a:moveTo>
                  <a:pt x="1488938" y="1742464"/>
                </a:moveTo>
                <a:lnTo>
                  <a:pt x="1195130" y="1742464"/>
                </a:lnTo>
                <a:lnTo>
                  <a:pt x="1494596" y="1912390"/>
                </a:lnTo>
                <a:lnTo>
                  <a:pt x="1488938" y="1742464"/>
                </a:lnTo>
                <a:close/>
              </a:path>
              <a:path w="1769745" h="1912620">
                <a:moveTo>
                  <a:pt x="877540" y="0"/>
                </a:moveTo>
                <a:lnTo>
                  <a:pt x="832250" y="1189"/>
                </a:lnTo>
                <a:lnTo>
                  <a:pt x="787052" y="4724"/>
                </a:lnTo>
                <a:lnTo>
                  <a:pt x="742041" y="10611"/>
                </a:lnTo>
                <a:lnTo>
                  <a:pt x="697314" y="18853"/>
                </a:lnTo>
                <a:lnTo>
                  <a:pt x="652964" y="29456"/>
                </a:lnTo>
                <a:lnTo>
                  <a:pt x="609088" y="42425"/>
                </a:lnTo>
                <a:lnTo>
                  <a:pt x="565781" y="57765"/>
                </a:lnTo>
                <a:lnTo>
                  <a:pt x="523139" y="75480"/>
                </a:lnTo>
                <a:lnTo>
                  <a:pt x="481255" y="95575"/>
                </a:lnTo>
                <a:lnTo>
                  <a:pt x="440227" y="118055"/>
                </a:lnTo>
                <a:lnTo>
                  <a:pt x="400150" y="142926"/>
                </a:lnTo>
                <a:lnTo>
                  <a:pt x="361118" y="170191"/>
                </a:lnTo>
                <a:lnTo>
                  <a:pt x="323227" y="199856"/>
                </a:lnTo>
                <a:lnTo>
                  <a:pt x="286572" y="231926"/>
                </a:lnTo>
                <a:lnTo>
                  <a:pt x="252767" y="264859"/>
                </a:lnTo>
                <a:lnTo>
                  <a:pt x="221063" y="299174"/>
                </a:lnTo>
                <a:lnTo>
                  <a:pt x="191465" y="334782"/>
                </a:lnTo>
                <a:lnTo>
                  <a:pt x="163976" y="371597"/>
                </a:lnTo>
                <a:lnTo>
                  <a:pt x="138601" y="409530"/>
                </a:lnTo>
                <a:lnTo>
                  <a:pt x="115342" y="448495"/>
                </a:lnTo>
                <a:lnTo>
                  <a:pt x="94204" y="488402"/>
                </a:lnTo>
                <a:lnTo>
                  <a:pt x="75187" y="529174"/>
                </a:lnTo>
                <a:lnTo>
                  <a:pt x="58304" y="570696"/>
                </a:lnTo>
                <a:lnTo>
                  <a:pt x="43550" y="612906"/>
                </a:lnTo>
                <a:lnTo>
                  <a:pt x="30932" y="655710"/>
                </a:lnTo>
                <a:lnTo>
                  <a:pt x="20452" y="699018"/>
                </a:lnTo>
                <a:lnTo>
                  <a:pt x="12115" y="742743"/>
                </a:lnTo>
                <a:lnTo>
                  <a:pt x="5925" y="786798"/>
                </a:lnTo>
                <a:lnTo>
                  <a:pt x="1885" y="831094"/>
                </a:lnTo>
                <a:lnTo>
                  <a:pt x="0" y="875545"/>
                </a:lnTo>
                <a:lnTo>
                  <a:pt x="271" y="920061"/>
                </a:lnTo>
                <a:lnTo>
                  <a:pt x="2705" y="964557"/>
                </a:lnTo>
                <a:lnTo>
                  <a:pt x="7303" y="1008943"/>
                </a:lnTo>
                <a:lnTo>
                  <a:pt x="14071" y="1053133"/>
                </a:lnTo>
                <a:lnTo>
                  <a:pt x="23011" y="1097039"/>
                </a:lnTo>
                <a:lnTo>
                  <a:pt x="34127" y="1140572"/>
                </a:lnTo>
                <a:lnTo>
                  <a:pt x="47424" y="1183646"/>
                </a:lnTo>
                <a:lnTo>
                  <a:pt x="62904" y="1226172"/>
                </a:lnTo>
                <a:lnTo>
                  <a:pt x="80597" y="1268115"/>
                </a:lnTo>
                <a:lnTo>
                  <a:pt x="100431" y="1309232"/>
                </a:lnTo>
                <a:lnTo>
                  <a:pt x="122485" y="1349590"/>
                </a:lnTo>
                <a:lnTo>
                  <a:pt x="146737" y="1389050"/>
                </a:lnTo>
                <a:lnTo>
                  <a:pt x="173192" y="1427524"/>
                </a:lnTo>
                <a:lnTo>
                  <a:pt x="201853" y="1464925"/>
                </a:lnTo>
                <a:lnTo>
                  <a:pt x="232724" y="1501164"/>
                </a:lnTo>
                <a:lnTo>
                  <a:pt x="266807" y="1537128"/>
                </a:lnTo>
                <a:lnTo>
                  <a:pt x="302485" y="1570882"/>
                </a:lnTo>
                <a:lnTo>
                  <a:pt x="339658" y="1602399"/>
                </a:lnTo>
                <a:lnTo>
                  <a:pt x="378224" y="1631654"/>
                </a:lnTo>
                <a:lnTo>
                  <a:pt x="418082" y="1658623"/>
                </a:lnTo>
                <a:lnTo>
                  <a:pt x="459131" y="1683278"/>
                </a:lnTo>
                <a:lnTo>
                  <a:pt x="501269" y="1705596"/>
                </a:lnTo>
                <a:lnTo>
                  <a:pt x="544394" y="1725550"/>
                </a:lnTo>
                <a:lnTo>
                  <a:pt x="588406" y="1743115"/>
                </a:lnTo>
                <a:lnTo>
                  <a:pt x="633239" y="1758275"/>
                </a:lnTo>
                <a:lnTo>
                  <a:pt x="678685" y="1770976"/>
                </a:lnTo>
                <a:lnTo>
                  <a:pt x="724748" y="1781221"/>
                </a:lnTo>
                <a:lnTo>
                  <a:pt x="771293" y="1788975"/>
                </a:lnTo>
                <a:lnTo>
                  <a:pt x="818218" y="1794212"/>
                </a:lnTo>
                <a:lnTo>
                  <a:pt x="865421" y="1796908"/>
                </a:lnTo>
                <a:lnTo>
                  <a:pt x="912801" y="1797036"/>
                </a:lnTo>
                <a:lnTo>
                  <a:pt x="960258" y="1794572"/>
                </a:lnTo>
                <a:lnTo>
                  <a:pt x="1007688" y="1789489"/>
                </a:lnTo>
                <a:lnTo>
                  <a:pt x="1054992" y="1781762"/>
                </a:lnTo>
                <a:lnTo>
                  <a:pt x="1102068" y="1771366"/>
                </a:lnTo>
                <a:lnTo>
                  <a:pt x="1148844" y="1758265"/>
                </a:lnTo>
                <a:lnTo>
                  <a:pt x="1195130" y="1742464"/>
                </a:lnTo>
                <a:lnTo>
                  <a:pt x="1488938" y="1742464"/>
                </a:lnTo>
                <a:lnTo>
                  <a:pt x="1483039" y="1565299"/>
                </a:lnTo>
                <a:lnTo>
                  <a:pt x="1516833" y="1532378"/>
                </a:lnTo>
                <a:lnTo>
                  <a:pt x="1548526" y="1498073"/>
                </a:lnTo>
                <a:lnTo>
                  <a:pt x="1578114" y="1462473"/>
                </a:lnTo>
                <a:lnTo>
                  <a:pt x="1605593" y="1425666"/>
                </a:lnTo>
                <a:lnTo>
                  <a:pt x="1630961" y="1387738"/>
                </a:lnTo>
                <a:lnTo>
                  <a:pt x="1654212" y="1348779"/>
                </a:lnTo>
                <a:lnTo>
                  <a:pt x="1675344" y="1308875"/>
                </a:lnTo>
                <a:lnTo>
                  <a:pt x="1694373" y="1268064"/>
                </a:lnTo>
                <a:lnTo>
                  <a:pt x="1711233" y="1226586"/>
                </a:lnTo>
                <a:lnTo>
                  <a:pt x="1725983" y="1184376"/>
                </a:lnTo>
                <a:lnTo>
                  <a:pt x="1738599" y="1141572"/>
                </a:lnTo>
                <a:lnTo>
                  <a:pt x="1749076" y="1098263"/>
                </a:lnTo>
                <a:lnTo>
                  <a:pt x="1757411" y="1054536"/>
                </a:lnTo>
                <a:lnTo>
                  <a:pt x="1763600" y="1010480"/>
                </a:lnTo>
                <a:lnTo>
                  <a:pt x="1767640" y="966181"/>
                </a:lnTo>
                <a:lnTo>
                  <a:pt x="1769526" y="921727"/>
                </a:lnTo>
                <a:lnTo>
                  <a:pt x="1769256" y="877207"/>
                </a:lnTo>
                <a:lnTo>
                  <a:pt x="1766824" y="832708"/>
                </a:lnTo>
                <a:lnTo>
                  <a:pt x="1762229" y="788317"/>
                </a:lnTo>
                <a:lnTo>
                  <a:pt x="1755464" y="744123"/>
                </a:lnTo>
                <a:lnTo>
                  <a:pt x="1746528" y="700214"/>
                </a:lnTo>
                <a:lnTo>
                  <a:pt x="1735416" y="656676"/>
                </a:lnTo>
                <a:lnTo>
                  <a:pt x="1722125" y="613598"/>
                </a:lnTo>
                <a:lnTo>
                  <a:pt x="1706651" y="571068"/>
                </a:lnTo>
                <a:lnTo>
                  <a:pt x="1688985" y="529165"/>
                </a:lnTo>
                <a:lnTo>
                  <a:pt x="1669137" y="488002"/>
                </a:lnTo>
                <a:lnTo>
                  <a:pt x="1647091" y="447641"/>
                </a:lnTo>
                <a:lnTo>
                  <a:pt x="1622847" y="408179"/>
                </a:lnTo>
                <a:lnTo>
                  <a:pt x="1596400" y="369703"/>
                </a:lnTo>
                <a:lnTo>
                  <a:pt x="1567748" y="332301"/>
                </a:lnTo>
                <a:lnTo>
                  <a:pt x="1536887" y="296061"/>
                </a:lnTo>
                <a:lnTo>
                  <a:pt x="1503093" y="260376"/>
                </a:lnTo>
                <a:lnTo>
                  <a:pt x="1467865" y="226959"/>
                </a:lnTo>
                <a:lnTo>
                  <a:pt x="1431299" y="195815"/>
                </a:lnTo>
                <a:lnTo>
                  <a:pt x="1393490" y="166949"/>
                </a:lnTo>
                <a:lnTo>
                  <a:pt x="1354533" y="140366"/>
                </a:lnTo>
                <a:lnTo>
                  <a:pt x="1314524" y="116070"/>
                </a:lnTo>
                <a:lnTo>
                  <a:pt x="1273558" y="94066"/>
                </a:lnTo>
                <a:lnTo>
                  <a:pt x="1231731" y="74360"/>
                </a:lnTo>
                <a:lnTo>
                  <a:pt x="1189137" y="56956"/>
                </a:lnTo>
                <a:lnTo>
                  <a:pt x="1145873" y="41859"/>
                </a:lnTo>
                <a:lnTo>
                  <a:pt x="1102033" y="29074"/>
                </a:lnTo>
                <a:lnTo>
                  <a:pt x="1057713" y="18606"/>
                </a:lnTo>
                <a:lnTo>
                  <a:pt x="1013008" y="10460"/>
                </a:lnTo>
                <a:lnTo>
                  <a:pt x="968014" y="4640"/>
                </a:lnTo>
                <a:lnTo>
                  <a:pt x="922826" y="1151"/>
                </a:lnTo>
                <a:lnTo>
                  <a:pt x="877540" y="0"/>
                </a:lnTo>
                <a:close/>
              </a:path>
            </a:pathLst>
          </a:custGeom>
          <a:solidFill>
            <a:srgbClr val="FFA300">
              <a:alpha val="7137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27758" y="2333370"/>
            <a:ext cx="1193165" cy="800100"/>
          </a:xfrm>
          <a:custGeom>
            <a:avLst/>
            <a:gdLst/>
            <a:ahLst/>
            <a:cxnLst/>
            <a:rect l="l" t="t" r="r" b="b"/>
            <a:pathLst>
              <a:path w="1193164" h="800100">
                <a:moveTo>
                  <a:pt x="1014984" y="601726"/>
                </a:moveTo>
                <a:lnTo>
                  <a:pt x="976376" y="636905"/>
                </a:lnTo>
                <a:lnTo>
                  <a:pt x="930910" y="672211"/>
                </a:lnTo>
                <a:lnTo>
                  <a:pt x="883920" y="705485"/>
                </a:lnTo>
                <a:lnTo>
                  <a:pt x="831850" y="735076"/>
                </a:lnTo>
                <a:lnTo>
                  <a:pt x="776351" y="760984"/>
                </a:lnTo>
                <a:lnTo>
                  <a:pt x="719201" y="781304"/>
                </a:lnTo>
                <a:lnTo>
                  <a:pt x="658749" y="794385"/>
                </a:lnTo>
                <a:lnTo>
                  <a:pt x="596519" y="799846"/>
                </a:lnTo>
                <a:lnTo>
                  <a:pt x="567944" y="799846"/>
                </a:lnTo>
                <a:lnTo>
                  <a:pt x="541020" y="796163"/>
                </a:lnTo>
                <a:lnTo>
                  <a:pt x="487299" y="785114"/>
                </a:lnTo>
                <a:lnTo>
                  <a:pt x="433451" y="768477"/>
                </a:lnTo>
                <a:lnTo>
                  <a:pt x="383159" y="748030"/>
                </a:lnTo>
                <a:lnTo>
                  <a:pt x="359537" y="735076"/>
                </a:lnTo>
                <a:lnTo>
                  <a:pt x="334391" y="722122"/>
                </a:lnTo>
                <a:lnTo>
                  <a:pt x="289052" y="692404"/>
                </a:lnTo>
                <a:lnTo>
                  <a:pt x="245364" y="661035"/>
                </a:lnTo>
                <a:lnTo>
                  <a:pt x="204978" y="625856"/>
                </a:lnTo>
                <a:lnTo>
                  <a:pt x="166370" y="592455"/>
                </a:lnTo>
                <a:lnTo>
                  <a:pt x="130937" y="557403"/>
                </a:lnTo>
                <a:lnTo>
                  <a:pt x="99060" y="524002"/>
                </a:lnTo>
                <a:lnTo>
                  <a:pt x="72136" y="492506"/>
                </a:lnTo>
                <a:lnTo>
                  <a:pt x="26797" y="436880"/>
                </a:lnTo>
                <a:lnTo>
                  <a:pt x="0" y="399923"/>
                </a:lnTo>
                <a:lnTo>
                  <a:pt x="26797" y="362839"/>
                </a:lnTo>
                <a:lnTo>
                  <a:pt x="72136" y="307340"/>
                </a:lnTo>
                <a:lnTo>
                  <a:pt x="99060" y="275844"/>
                </a:lnTo>
                <a:lnTo>
                  <a:pt x="130937" y="242443"/>
                </a:lnTo>
                <a:lnTo>
                  <a:pt x="166370" y="207264"/>
                </a:lnTo>
                <a:lnTo>
                  <a:pt x="204978" y="173990"/>
                </a:lnTo>
                <a:lnTo>
                  <a:pt x="245364" y="140716"/>
                </a:lnTo>
                <a:lnTo>
                  <a:pt x="289052" y="107315"/>
                </a:lnTo>
                <a:lnTo>
                  <a:pt x="334391" y="77724"/>
                </a:lnTo>
                <a:lnTo>
                  <a:pt x="359537" y="64770"/>
                </a:lnTo>
                <a:lnTo>
                  <a:pt x="383159" y="51816"/>
                </a:lnTo>
                <a:lnTo>
                  <a:pt x="433451" y="31368"/>
                </a:lnTo>
                <a:lnTo>
                  <a:pt x="487299" y="14731"/>
                </a:lnTo>
                <a:lnTo>
                  <a:pt x="541020" y="3556"/>
                </a:lnTo>
                <a:lnTo>
                  <a:pt x="567944" y="0"/>
                </a:lnTo>
                <a:lnTo>
                  <a:pt x="596519" y="0"/>
                </a:lnTo>
                <a:lnTo>
                  <a:pt x="658749" y="5461"/>
                </a:lnTo>
                <a:lnTo>
                  <a:pt x="719201" y="18415"/>
                </a:lnTo>
                <a:lnTo>
                  <a:pt x="776351" y="38862"/>
                </a:lnTo>
                <a:lnTo>
                  <a:pt x="831850" y="64770"/>
                </a:lnTo>
                <a:lnTo>
                  <a:pt x="883920" y="94361"/>
                </a:lnTo>
                <a:lnTo>
                  <a:pt x="930910" y="127635"/>
                </a:lnTo>
                <a:lnTo>
                  <a:pt x="976376" y="162941"/>
                </a:lnTo>
                <a:lnTo>
                  <a:pt x="1014984" y="198120"/>
                </a:lnTo>
                <a:lnTo>
                  <a:pt x="1048639" y="229616"/>
                </a:lnTo>
                <a:lnTo>
                  <a:pt x="1078865" y="260985"/>
                </a:lnTo>
                <a:lnTo>
                  <a:pt x="1105789" y="290576"/>
                </a:lnTo>
                <a:lnTo>
                  <a:pt x="1167892" y="366522"/>
                </a:lnTo>
                <a:lnTo>
                  <a:pt x="1193165" y="399923"/>
                </a:lnTo>
                <a:lnTo>
                  <a:pt x="1167892" y="433324"/>
                </a:lnTo>
                <a:lnTo>
                  <a:pt x="1129284" y="481330"/>
                </a:lnTo>
                <a:lnTo>
                  <a:pt x="1078865" y="538861"/>
                </a:lnTo>
                <a:lnTo>
                  <a:pt x="1048639" y="570230"/>
                </a:lnTo>
                <a:lnTo>
                  <a:pt x="1014984" y="60172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112264" y="2610739"/>
            <a:ext cx="222885" cy="245745"/>
          </a:xfrm>
          <a:custGeom>
            <a:avLst/>
            <a:gdLst/>
            <a:ahLst/>
            <a:cxnLst/>
            <a:rect l="l" t="t" r="r" b="b"/>
            <a:pathLst>
              <a:path w="222885" h="245744">
                <a:moveTo>
                  <a:pt x="0" y="122555"/>
                </a:moveTo>
                <a:lnTo>
                  <a:pt x="1778" y="109600"/>
                </a:lnTo>
                <a:lnTo>
                  <a:pt x="3429" y="98425"/>
                </a:lnTo>
                <a:lnTo>
                  <a:pt x="5080" y="85343"/>
                </a:lnTo>
                <a:lnTo>
                  <a:pt x="10160" y="74294"/>
                </a:lnTo>
                <a:lnTo>
                  <a:pt x="13462" y="64897"/>
                </a:lnTo>
                <a:lnTo>
                  <a:pt x="20319" y="53848"/>
                </a:lnTo>
                <a:lnTo>
                  <a:pt x="25273" y="44450"/>
                </a:lnTo>
                <a:lnTo>
                  <a:pt x="33655" y="37084"/>
                </a:lnTo>
                <a:lnTo>
                  <a:pt x="40512" y="27812"/>
                </a:lnTo>
                <a:lnTo>
                  <a:pt x="48894" y="22225"/>
                </a:lnTo>
                <a:lnTo>
                  <a:pt x="59055" y="14859"/>
                </a:lnTo>
                <a:lnTo>
                  <a:pt x="67437" y="11049"/>
                </a:lnTo>
                <a:lnTo>
                  <a:pt x="77597" y="5461"/>
                </a:lnTo>
                <a:lnTo>
                  <a:pt x="89281" y="3683"/>
                </a:lnTo>
                <a:lnTo>
                  <a:pt x="99441" y="1778"/>
                </a:lnTo>
                <a:lnTo>
                  <a:pt x="111252" y="0"/>
                </a:lnTo>
                <a:lnTo>
                  <a:pt x="123062" y="1778"/>
                </a:lnTo>
                <a:lnTo>
                  <a:pt x="133096" y="3683"/>
                </a:lnTo>
                <a:lnTo>
                  <a:pt x="144906" y="5461"/>
                </a:lnTo>
                <a:lnTo>
                  <a:pt x="155067" y="11049"/>
                </a:lnTo>
                <a:lnTo>
                  <a:pt x="163449" y="14859"/>
                </a:lnTo>
                <a:lnTo>
                  <a:pt x="173609" y="22225"/>
                </a:lnTo>
                <a:lnTo>
                  <a:pt x="181991" y="27812"/>
                </a:lnTo>
                <a:lnTo>
                  <a:pt x="188722" y="37084"/>
                </a:lnTo>
                <a:lnTo>
                  <a:pt x="197231" y="44450"/>
                </a:lnTo>
                <a:lnTo>
                  <a:pt x="202184" y="53848"/>
                </a:lnTo>
                <a:lnTo>
                  <a:pt x="208915" y="64897"/>
                </a:lnTo>
                <a:lnTo>
                  <a:pt x="212344" y="74294"/>
                </a:lnTo>
                <a:lnTo>
                  <a:pt x="217424" y="85343"/>
                </a:lnTo>
                <a:lnTo>
                  <a:pt x="219075" y="98425"/>
                </a:lnTo>
                <a:lnTo>
                  <a:pt x="220725" y="109600"/>
                </a:lnTo>
                <a:lnTo>
                  <a:pt x="222377" y="122555"/>
                </a:lnTo>
                <a:lnTo>
                  <a:pt x="220725" y="135636"/>
                </a:lnTo>
                <a:lnTo>
                  <a:pt x="219075" y="146685"/>
                </a:lnTo>
                <a:lnTo>
                  <a:pt x="217424" y="159766"/>
                </a:lnTo>
                <a:lnTo>
                  <a:pt x="212344" y="170942"/>
                </a:lnTo>
                <a:lnTo>
                  <a:pt x="208915" y="180212"/>
                </a:lnTo>
                <a:lnTo>
                  <a:pt x="202184" y="191262"/>
                </a:lnTo>
                <a:lnTo>
                  <a:pt x="197231" y="200660"/>
                </a:lnTo>
                <a:lnTo>
                  <a:pt x="188722" y="208025"/>
                </a:lnTo>
                <a:lnTo>
                  <a:pt x="181991" y="217297"/>
                </a:lnTo>
                <a:lnTo>
                  <a:pt x="173609" y="223012"/>
                </a:lnTo>
                <a:lnTo>
                  <a:pt x="163449" y="230378"/>
                </a:lnTo>
                <a:lnTo>
                  <a:pt x="155067" y="234061"/>
                </a:lnTo>
                <a:lnTo>
                  <a:pt x="144906" y="239649"/>
                </a:lnTo>
                <a:lnTo>
                  <a:pt x="133096" y="241554"/>
                </a:lnTo>
                <a:lnTo>
                  <a:pt x="123062" y="243331"/>
                </a:lnTo>
                <a:lnTo>
                  <a:pt x="111252" y="245237"/>
                </a:lnTo>
                <a:lnTo>
                  <a:pt x="99441" y="243331"/>
                </a:lnTo>
                <a:lnTo>
                  <a:pt x="89281" y="241554"/>
                </a:lnTo>
                <a:lnTo>
                  <a:pt x="77597" y="239649"/>
                </a:lnTo>
                <a:lnTo>
                  <a:pt x="67437" y="234061"/>
                </a:lnTo>
                <a:lnTo>
                  <a:pt x="59055" y="230378"/>
                </a:lnTo>
                <a:lnTo>
                  <a:pt x="48894" y="223012"/>
                </a:lnTo>
                <a:lnTo>
                  <a:pt x="40512" y="217297"/>
                </a:lnTo>
                <a:lnTo>
                  <a:pt x="33655" y="208025"/>
                </a:lnTo>
                <a:lnTo>
                  <a:pt x="25273" y="200660"/>
                </a:lnTo>
                <a:lnTo>
                  <a:pt x="20319" y="191262"/>
                </a:lnTo>
                <a:lnTo>
                  <a:pt x="13462" y="180212"/>
                </a:lnTo>
                <a:lnTo>
                  <a:pt x="10160" y="170942"/>
                </a:lnTo>
                <a:lnTo>
                  <a:pt x="5080" y="159766"/>
                </a:lnTo>
                <a:lnTo>
                  <a:pt x="3429" y="146685"/>
                </a:lnTo>
                <a:lnTo>
                  <a:pt x="1778" y="135636"/>
                </a:lnTo>
                <a:lnTo>
                  <a:pt x="0" y="122555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937130" y="2415667"/>
            <a:ext cx="574675" cy="633730"/>
          </a:xfrm>
          <a:custGeom>
            <a:avLst/>
            <a:gdLst/>
            <a:ahLst/>
            <a:cxnLst/>
            <a:rect l="l" t="t" r="r" b="b"/>
            <a:pathLst>
              <a:path w="574675" h="633730">
                <a:moveTo>
                  <a:pt x="0" y="316864"/>
                </a:moveTo>
                <a:lnTo>
                  <a:pt x="1650" y="285369"/>
                </a:lnTo>
                <a:lnTo>
                  <a:pt x="4952" y="253872"/>
                </a:lnTo>
                <a:lnTo>
                  <a:pt x="21843" y="192658"/>
                </a:lnTo>
                <a:lnTo>
                  <a:pt x="48641" y="138937"/>
                </a:lnTo>
                <a:lnTo>
                  <a:pt x="83946" y="92582"/>
                </a:lnTo>
                <a:lnTo>
                  <a:pt x="125983" y="53720"/>
                </a:lnTo>
                <a:lnTo>
                  <a:pt x="174625" y="24002"/>
                </a:lnTo>
                <a:lnTo>
                  <a:pt x="201549" y="14731"/>
                </a:lnTo>
                <a:lnTo>
                  <a:pt x="228345" y="5460"/>
                </a:lnTo>
                <a:lnTo>
                  <a:pt x="256920" y="1777"/>
                </a:lnTo>
                <a:lnTo>
                  <a:pt x="287146" y="0"/>
                </a:lnTo>
                <a:lnTo>
                  <a:pt x="344296" y="5460"/>
                </a:lnTo>
                <a:lnTo>
                  <a:pt x="399669" y="24002"/>
                </a:lnTo>
                <a:lnTo>
                  <a:pt x="448437" y="53720"/>
                </a:lnTo>
                <a:lnTo>
                  <a:pt x="490474" y="92582"/>
                </a:lnTo>
                <a:lnTo>
                  <a:pt x="525652" y="138937"/>
                </a:lnTo>
                <a:lnTo>
                  <a:pt x="552576" y="192658"/>
                </a:lnTo>
                <a:lnTo>
                  <a:pt x="569341" y="253872"/>
                </a:lnTo>
                <a:lnTo>
                  <a:pt x="574294" y="316864"/>
                </a:lnTo>
                <a:lnTo>
                  <a:pt x="569341" y="379856"/>
                </a:lnTo>
                <a:lnTo>
                  <a:pt x="552576" y="441070"/>
                </a:lnTo>
                <a:lnTo>
                  <a:pt x="525652" y="494791"/>
                </a:lnTo>
                <a:lnTo>
                  <a:pt x="490474" y="541146"/>
                </a:lnTo>
                <a:lnTo>
                  <a:pt x="448437" y="580008"/>
                </a:lnTo>
                <a:lnTo>
                  <a:pt x="399669" y="609600"/>
                </a:lnTo>
                <a:lnTo>
                  <a:pt x="344296" y="628269"/>
                </a:lnTo>
                <a:lnTo>
                  <a:pt x="287146" y="633730"/>
                </a:lnTo>
                <a:lnTo>
                  <a:pt x="228345" y="628269"/>
                </a:lnTo>
                <a:lnTo>
                  <a:pt x="174625" y="609600"/>
                </a:lnTo>
                <a:lnTo>
                  <a:pt x="125983" y="580008"/>
                </a:lnTo>
                <a:lnTo>
                  <a:pt x="83946" y="541146"/>
                </a:lnTo>
                <a:lnTo>
                  <a:pt x="48641" y="494791"/>
                </a:lnTo>
                <a:lnTo>
                  <a:pt x="21843" y="441070"/>
                </a:lnTo>
                <a:lnTo>
                  <a:pt x="4952" y="379856"/>
                </a:lnTo>
                <a:lnTo>
                  <a:pt x="0" y="316864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78020" y="3049515"/>
            <a:ext cx="1633220" cy="1743710"/>
          </a:xfrm>
          <a:custGeom>
            <a:avLst/>
            <a:gdLst/>
            <a:ahLst/>
            <a:cxnLst/>
            <a:rect l="l" t="t" r="r" b="b"/>
            <a:pathLst>
              <a:path w="1633220" h="1743710">
                <a:moveTo>
                  <a:pt x="811837" y="0"/>
                </a:moveTo>
                <a:lnTo>
                  <a:pt x="766308" y="1415"/>
                </a:lnTo>
                <a:lnTo>
                  <a:pt x="721148" y="5360"/>
                </a:lnTo>
                <a:lnTo>
                  <a:pt x="676458" y="11790"/>
                </a:lnTo>
                <a:lnTo>
                  <a:pt x="632333" y="20656"/>
                </a:lnTo>
                <a:lnTo>
                  <a:pt x="588871" y="31912"/>
                </a:lnTo>
                <a:lnTo>
                  <a:pt x="546171" y="45512"/>
                </a:lnTo>
                <a:lnTo>
                  <a:pt x="504330" y="61410"/>
                </a:lnTo>
                <a:lnTo>
                  <a:pt x="463445" y="79558"/>
                </a:lnTo>
                <a:lnTo>
                  <a:pt x="423615" y="99909"/>
                </a:lnTo>
                <a:lnTo>
                  <a:pt x="384936" y="122418"/>
                </a:lnTo>
                <a:lnTo>
                  <a:pt x="347508" y="147038"/>
                </a:lnTo>
                <a:lnTo>
                  <a:pt x="311426" y="173721"/>
                </a:lnTo>
                <a:lnTo>
                  <a:pt x="276789" y="202422"/>
                </a:lnTo>
                <a:lnTo>
                  <a:pt x="243695" y="233094"/>
                </a:lnTo>
                <a:lnTo>
                  <a:pt x="212242" y="265690"/>
                </a:lnTo>
                <a:lnTo>
                  <a:pt x="182526" y="300163"/>
                </a:lnTo>
                <a:lnTo>
                  <a:pt x="154645" y="336468"/>
                </a:lnTo>
                <a:lnTo>
                  <a:pt x="128698" y="374557"/>
                </a:lnTo>
                <a:lnTo>
                  <a:pt x="104782" y="414383"/>
                </a:lnTo>
                <a:lnTo>
                  <a:pt x="82995" y="455900"/>
                </a:lnTo>
                <a:lnTo>
                  <a:pt x="63434" y="499062"/>
                </a:lnTo>
                <a:lnTo>
                  <a:pt x="46196" y="543822"/>
                </a:lnTo>
                <a:lnTo>
                  <a:pt x="31125" y="591123"/>
                </a:lnTo>
                <a:lnTo>
                  <a:pt x="19046" y="638843"/>
                </a:lnTo>
                <a:lnTo>
                  <a:pt x="9926" y="686859"/>
                </a:lnTo>
                <a:lnTo>
                  <a:pt x="3733" y="735047"/>
                </a:lnTo>
                <a:lnTo>
                  <a:pt x="435" y="783282"/>
                </a:lnTo>
                <a:lnTo>
                  <a:pt x="0" y="831441"/>
                </a:lnTo>
                <a:lnTo>
                  <a:pt x="2394" y="879399"/>
                </a:lnTo>
                <a:lnTo>
                  <a:pt x="7587" y="927032"/>
                </a:lnTo>
                <a:lnTo>
                  <a:pt x="15545" y="974217"/>
                </a:lnTo>
                <a:lnTo>
                  <a:pt x="26237" y="1020829"/>
                </a:lnTo>
                <a:lnTo>
                  <a:pt x="39630" y="1066745"/>
                </a:lnTo>
                <a:lnTo>
                  <a:pt x="55691" y="1111839"/>
                </a:lnTo>
                <a:lnTo>
                  <a:pt x="74390" y="1155989"/>
                </a:lnTo>
                <a:lnTo>
                  <a:pt x="95693" y="1199069"/>
                </a:lnTo>
                <a:lnTo>
                  <a:pt x="119568" y="1240957"/>
                </a:lnTo>
                <a:lnTo>
                  <a:pt x="145983" y="1281528"/>
                </a:lnTo>
                <a:lnTo>
                  <a:pt x="174905" y="1320658"/>
                </a:lnTo>
                <a:lnTo>
                  <a:pt x="206303" y="1358223"/>
                </a:lnTo>
                <a:lnTo>
                  <a:pt x="240145" y="1394099"/>
                </a:lnTo>
                <a:lnTo>
                  <a:pt x="276396" y="1428161"/>
                </a:lnTo>
                <a:lnTo>
                  <a:pt x="271964" y="1743667"/>
                </a:lnTo>
                <a:lnTo>
                  <a:pt x="545116" y="1586530"/>
                </a:lnTo>
                <a:lnTo>
                  <a:pt x="1090933" y="1586530"/>
                </a:lnTo>
                <a:lnTo>
                  <a:pt x="1128144" y="1572397"/>
                </a:lnTo>
                <a:lnTo>
                  <a:pt x="1169032" y="1554255"/>
                </a:lnTo>
                <a:lnTo>
                  <a:pt x="1208866" y="1533908"/>
                </a:lnTo>
                <a:lnTo>
                  <a:pt x="1247547" y="1511404"/>
                </a:lnTo>
                <a:lnTo>
                  <a:pt x="1284979" y="1486790"/>
                </a:lnTo>
                <a:lnTo>
                  <a:pt x="1321064" y="1460112"/>
                </a:lnTo>
                <a:lnTo>
                  <a:pt x="1355704" y="1431416"/>
                </a:lnTo>
                <a:lnTo>
                  <a:pt x="1388801" y="1400749"/>
                </a:lnTo>
                <a:lnTo>
                  <a:pt x="1420257" y="1368158"/>
                </a:lnTo>
                <a:lnTo>
                  <a:pt x="1449976" y="1333689"/>
                </a:lnTo>
                <a:lnTo>
                  <a:pt x="1477858" y="1297389"/>
                </a:lnTo>
                <a:lnTo>
                  <a:pt x="1503807" y="1259304"/>
                </a:lnTo>
                <a:lnTo>
                  <a:pt x="1527724" y="1219481"/>
                </a:lnTo>
                <a:lnTo>
                  <a:pt x="1549513" y="1177967"/>
                </a:lnTo>
                <a:lnTo>
                  <a:pt x="1569075" y="1134807"/>
                </a:lnTo>
                <a:lnTo>
                  <a:pt x="1586313" y="1090049"/>
                </a:lnTo>
                <a:lnTo>
                  <a:pt x="1600935" y="1044362"/>
                </a:lnTo>
                <a:lnTo>
                  <a:pt x="1612749" y="998454"/>
                </a:lnTo>
                <a:lnTo>
                  <a:pt x="1621802" y="952421"/>
                </a:lnTo>
                <a:lnTo>
                  <a:pt x="1628138" y="906361"/>
                </a:lnTo>
                <a:lnTo>
                  <a:pt x="1631807" y="860374"/>
                </a:lnTo>
                <a:lnTo>
                  <a:pt x="1632854" y="814555"/>
                </a:lnTo>
                <a:lnTo>
                  <a:pt x="1631326" y="769003"/>
                </a:lnTo>
                <a:lnTo>
                  <a:pt x="1627270" y="723816"/>
                </a:lnTo>
                <a:lnTo>
                  <a:pt x="1620733" y="679091"/>
                </a:lnTo>
                <a:lnTo>
                  <a:pt x="1611762" y="634927"/>
                </a:lnTo>
                <a:lnTo>
                  <a:pt x="1600402" y="591421"/>
                </a:lnTo>
                <a:lnTo>
                  <a:pt x="1586702" y="548670"/>
                </a:lnTo>
                <a:lnTo>
                  <a:pt x="1570708" y="506773"/>
                </a:lnTo>
                <a:lnTo>
                  <a:pt x="1552467" y="465828"/>
                </a:lnTo>
                <a:lnTo>
                  <a:pt x="1532025" y="425932"/>
                </a:lnTo>
                <a:lnTo>
                  <a:pt x="1509430" y="387183"/>
                </a:lnTo>
                <a:lnTo>
                  <a:pt x="1484727" y="349678"/>
                </a:lnTo>
                <a:lnTo>
                  <a:pt x="1457965" y="313517"/>
                </a:lnTo>
                <a:lnTo>
                  <a:pt x="1429189" y="278795"/>
                </a:lnTo>
                <a:lnTo>
                  <a:pt x="1398447" y="245612"/>
                </a:lnTo>
                <a:lnTo>
                  <a:pt x="1365785" y="214064"/>
                </a:lnTo>
                <a:lnTo>
                  <a:pt x="1331250" y="184251"/>
                </a:lnTo>
                <a:lnTo>
                  <a:pt x="1294889" y="156269"/>
                </a:lnTo>
                <a:lnTo>
                  <a:pt x="1256749" y="130216"/>
                </a:lnTo>
                <a:lnTo>
                  <a:pt x="1216876" y="106190"/>
                </a:lnTo>
                <a:lnTo>
                  <a:pt x="1175317" y="84289"/>
                </a:lnTo>
                <a:lnTo>
                  <a:pt x="1132119" y="64610"/>
                </a:lnTo>
                <a:lnTo>
                  <a:pt x="1087330" y="47252"/>
                </a:lnTo>
                <a:lnTo>
                  <a:pt x="1041627" y="32507"/>
                </a:lnTo>
                <a:lnTo>
                  <a:pt x="995709" y="20572"/>
                </a:lnTo>
                <a:lnTo>
                  <a:pt x="949674" y="11401"/>
                </a:lnTo>
                <a:lnTo>
                  <a:pt x="903618" y="4946"/>
                </a:lnTo>
                <a:lnTo>
                  <a:pt x="857640" y="1161"/>
                </a:lnTo>
                <a:lnTo>
                  <a:pt x="811837" y="0"/>
                </a:lnTo>
                <a:close/>
              </a:path>
              <a:path w="1633220" h="1743710">
                <a:moveTo>
                  <a:pt x="1090933" y="1586530"/>
                </a:moveTo>
                <a:lnTo>
                  <a:pt x="545116" y="1586530"/>
                </a:lnTo>
                <a:lnTo>
                  <a:pt x="590818" y="1601273"/>
                </a:lnTo>
                <a:lnTo>
                  <a:pt x="636737" y="1613206"/>
                </a:lnTo>
                <a:lnTo>
                  <a:pt x="682774" y="1622377"/>
                </a:lnTo>
                <a:lnTo>
                  <a:pt x="728831" y="1628833"/>
                </a:lnTo>
                <a:lnTo>
                  <a:pt x="774810" y="1632618"/>
                </a:lnTo>
                <a:lnTo>
                  <a:pt x="820615" y="1633782"/>
                </a:lnTo>
                <a:lnTo>
                  <a:pt x="866148" y="1632369"/>
                </a:lnTo>
                <a:lnTo>
                  <a:pt x="911309" y="1628426"/>
                </a:lnTo>
                <a:lnTo>
                  <a:pt x="956003" y="1622000"/>
                </a:lnTo>
                <a:lnTo>
                  <a:pt x="1000131" y="1613138"/>
                </a:lnTo>
                <a:lnTo>
                  <a:pt x="1043596" y="1601886"/>
                </a:lnTo>
                <a:lnTo>
                  <a:pt x="1086299" y="1588290"/>
                </a:lnTo>
                <a:lnTo>
                  <a:pt x="1090933" y="1586530"/>
                </a:lnTo>
                <a:close/>
              </a:path>
            </a:pathLst>
          </a:custGeom>
          <a:solidFill>
            <a:srgbClr val="EC0036">
              <a:alpha val="71372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10336" y="58547"/>
          <a:ext cx="7950834" cy="50914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6005"/>
                <a:gridCol w="2109470"/>
                <a:gridCol w="2348865"/>
                <a:gridCol w="2417444"/>
              </a:tblGrid>
              <a:tr h="3267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802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Magazine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992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Trade</a:t>
                      </a:r>
                      <a:r>
                        <a:rPr dirty="0" sz="14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Journal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Scholarly</a:t>
                      </a:r>
                      <a:r>
                        <a:rPr dirty="0" sz="14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Journal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296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Example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0019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Content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378460" indent="-287020">
                        <a:lnSpc>
                          <a:spcPct val="100000"/>
                        </a:lnSpc>
                        <a:buChar char="•"/>
                        <a:tabLst>
                          <a:tab pos="377825" algn="l"/>
                          <a:tab pos="378460" algn="l"/>
                        </a:tabLst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General interest</a:t>
                      </a:r>
                      <a:r>
                        <a:rPr dirty="0" sz="1100" spc="-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topics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78460" indent="-287020">
                        <a:lnSpc>
                          <a:spcPct val="100000"/>
                        </a:lnSpc>
                        <a:buChar char="•"/>
                        <a:tabLst>
                          <a:tab pos="377825" algn="l"/>
                          <a:tab pos="378460" algn="l"/>
                        </a:tabLst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Hobbies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78460" marR="173990" indent="-287020">
                        <a:lnSpc>
                          <a:spcPct val="100000"/>
                        </a:lnSpc>
                        <a:buChar char="•"/>
                        <a:tabLst>
                          <a:tab pos="377825" algn="l"/>
                          <a:tab pos="378460" algn="l"/>
                        </a:tabLst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Shorter articles/stories  Current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events/hot</a:t>
                      </a:r>
                      <a:r>
                        <a:rPr dirty="0" sz="1100" spc="-9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topics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264160" indent="-172720">
                        <a:lnSpc>
                          <a:spcPct val="100000"/>
                        </a:lnSpc>
                        <a:buChar char="•"/>
                        <a:tabLst>
                          <a:tab pos="264160" algn="l"/>
                        </a:tabLst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Current</a:t>
                      </a:r>
                      <a:r>
                        <a:rPr dirty="0" sz="1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trends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264160" indent="-172720">
                        <a:lnSpc>
                          <a:spcPct val="100000"/>
                        </a:lnSpc>
                        <a:buChar char="•"/>
                        <a:tabLst>
                          <a:tab pos="264160" algn="l"/>
                        </a:tabLst>
                      </a:pPr>
                      <a:r>
                        <a:rPr dirty="0" sz="1100" spc="-10">
                          <a:latin typeface="Arial"/>
                          <a:cs typeface="Arial"/>
                        </a:rPr>
                        <a:t>News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264160" indent="-172720">
                        <a:lnSpc>
                          <a:spcPct val="100000"/>
                        </a:lnSpc>
                        <a:buChar char="•"/>
                        <a:tabLst>
                          <a:tab pos="264160" algn="l"/>
                        </a:tabLst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Statistics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264160" indent="-172720">
                        <a:lnSpc>
                          <a:spcPct val="100000"/>
                        </a:lnSpc>
                        <a:buChar char="•"/>
                        <a:tabLst>
                          <a:tab pos="264160" algn="l"/>
                        </a:tabLst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Forecasts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264160" indent="-172720">
                        <a:lnSpc>
                          <a:spcPct val="100000"/>
                        </a:lnSpc>
                        <a:buChar char="•"/>
                        <a:tabLst>
                          <a:tab pos="264160" algn="l"/>
                        </a:tabLst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Organization,</a:t>
                      </a:r>
                      <a:r>
                        <a:rPr dirty="0" sz="1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company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26416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information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264160" indent="-172720">
                        <a:lnSpc>
                          <a:spcPct val="100000"/>
                        </a:lnSpc>
                        <a:spcBef>
                          <a:spcPts val="5"/>
                        </a:spcBef>
                        <a:buChar char="•"/>
                        <a:tabLst>
                          <a:tab pos="264160" algn="l"/>
                        </a:tabLst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Product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reviews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264160" indent="-172720">
                        <a:lnSpc>
                          <a:spcPct val="100000"/>
                        </a:lnSpc>
                        <a:buChar char="•"/>
                        <a:tabLst>
                          <a:tab pos="264160" algn="l"/>
                        </a:tabLst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Jobs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264160" indent="-172720">
                        <a:lnSpc>
                          <a:spcPct val="100000"/>
                        </a:lnSpc>
                        <a:buChar char="•"/>
                        <a:tabLst>
                          <a:tab pos="264795" algn="l"/>
                        </a:tabLst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Reports of original</a:t>
                      </a:r>
                      <a:r>
                        <a:rPr dirty="0" sz="110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research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264160" indent="-172720">
                        <a:lnSpc>
                          <a:spcPct val="100000"/>
                        </a:lnSpc>
                        <a:buChar char="•"/>
                        <a:tabLst>
                          <a:tab pos="264795" algn="l"/>
                        </a:tabLst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In-depth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analysis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1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topics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264160" indent="-172720">
                        <a:lnSpc>
                          <a:spcPct val="100000"/>
                        </a:lnSpc>
                        <a:buChar char="•"/>
                        <a:tabLst>
                          <a:tab pos="264795" algn="l"/>
                        </a:tabLst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Peer-reviewed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264160" indent="-172720">
                        <a:lnSpc>
                          <a:spcPct val="100000"/>
                        </a:lnSpc>
                        <a:buChar char="•"/>
                        <a:tabLst>
                          <a:tab pos="264795" algn="l"/>
                        </a:tabLst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Lengthy</a:t>
                      </a:r>
                      <a:r>
                        <a:rPr dirty="0" sz="11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articles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403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Audience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General</a:t>
                      </a:r>
                      <a:r>
                        <a:rPr dirty="0" sz="1100" spc="-3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Public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General </a:t>
                      </a:r>
                      <a:r>
                        <a:rPr dirty="0" sz="1100" spc="-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Public,</a:t>
                      </a:r>
                      <a:r>
                        <a:rPr dirty="0" sz="1100" spc="-2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Practitioners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Scholars, </a:t>
                      </a:r>
                      <a:r>
                        <a:rPr dirty="0" sz="110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Researchers,</a:t>
                      </a:r>
                      <a:r>
                        <a:rPr dirty="0" sz="1100" spc="-5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Students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6193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Authors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Staff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writers,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freelance,</a:t>
                      </a:r>
                      <a:r>
                        <a:rPr dirty="0" sz="1100" spc="-1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public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writes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in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Staff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writers,</a:t>
                      </a:r>
                      <a:r>
                        <a:rPr dirty="0" sz="1100" spc="-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freelance,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guest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scholars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152273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10"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h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ers 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Academics  Professors 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Scholars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43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References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Usually</a:t>
                      </a:r>
                      <a:r>
                        <a:rPr dirty="0" sz="1100" spc="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none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Occasionally cites</a:t>
                      </a:r>
                      <a:r>
                        <a:rPr dirty="0" sz="11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sources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75311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Extensive</a:t>
                      </a:r>
                      <a:r>
                        <a:rPr dirty="0" sz="11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documentation  Footnotes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Bibliographies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6165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Layout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1440" marR="30226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Advertising, lots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1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pictures,  glossy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paper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1440" marR="52705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Targeted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advertising, lots</a:t>
                      </a:r>
                      <a:r>
                        <a:rPr dirty="0" sz="1100" spc="-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of  pictures,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2075" marR="36766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Plain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Paper, figures and</a:t>
                      </a:r>
                      <a:r>
                        <a:rPr dirty="0" sz="1100" spc="-1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charts, 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very little</a:t>
                      </a:r>
                      <a:r>
                        <a:rPr dirty="0" sz="11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advertising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1783079" y="405384"/>
            <a:ext cx="675132" cy="896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647188" y="405384"/>
            <a:ext cx="688848" cy="9174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344411" y="405384"/>
            <a:ext cx="672084" cy="8961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015484" y="405384"/>
            <a:ext cx="665988" cy="9204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581900" y="409955"/>
            <a:ext cx="672083" cy="9128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936491" y="405384"/>
            <a:ext cx="702563" cy="8961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5363" y="530351"/>
            <a:ext cx="1895856" cy="25267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342388" y="530351"/>
            <a:ext cx="1856232" cy="25313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58711" y="530351"/>
            <a:ext cx="1674876" cy="25405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378452" y="537972"/>
            <a:ext cx="1898903" cy="25313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167254" y="4009745"/>
            <a:ext cx="51796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Some </a:t>
            </a:r>
            <a:r>
              <a:rPr dirty="0" sz="1800" spc="-10">
                <a:latin typeface="Arial"/>
                <a:cs typeface="Arial"/>
              </a:rPr>
              <a:t>examples </a:t>
            </a:r>
            <a:r>
              <a:rPr dirty="0" sz="1800">
                <a:latin typeface="Arial"/>
                <a:cs typeface="Arial"/>
              </a:rPr>
              <a:t>of </a:t>
            </a:r>
            <a:r>
              <a:rPr dirty="0" sz="1800" spc="-5">
                <a:latin typeface="Arial"/>
                <a:cs typeface="Arial"/>
              </a:rPr>
              <a:t>academic journals in</a:t>
            </a:r>
            <a:r>
              <a:rPr dirty="0" sz="1800" spc="8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computing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4592" y="359663"/>
            <a:ext cx="2843784" cy="23774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97407" y="61086"/>
            <a:ext cx="9194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Magazine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8577" y="1479219"/>
            <a:ext cx="2835478" cy="33833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796410" y="448817"/>
            <a:ext cx="12700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0">
                <a:latin typeface="Calibri"/>
                <a:cs typeface="Calibri"/>
              </a:rPr>
              <a:t>Trade</a:t>
            </a:r>
            <a:r>
              <a:rPr dirty="0" sz="1800" spc="-7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Journal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20339" y="859536"/>
            <a:ext cx="4032504" cy="2819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098794" y="272541"/>
            <a:ext cx="16560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Academic</a:t>
            </a:r>
            <a:r>
              <a:rPr dirty="0" sz="1800" spc="-6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Journal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59679" y="675131"/>
            <a:ext cx="4084319" cy="37505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2404872"/>
            <a:ext cx="9144000" cy="523240"/>
          </a:xfrm>
          <a:custGeom>
            <a:avLst/>
            <a:gdLst/>
            <a:ahLst/>
            <a:cxnLst/>
            <a:rect l="l" t="t" r="r" b="b"/>
            <a:pathLst>
              <a:path w="9144000" h="523239">
                <a:moveTo>
                  <a:pt x="0" y="522731"/>
                </a:moveTo>
                <a:lnTo>
                  <a:pt x="9144000" y="522731"/>
                </a:lnTo>
                <a:lnTo>
                  <a:pt x="9144000" y="0"/>
                </a:lnTo>
                <a:lnTo>
                  <a:pt x="0" y="0"/>
                </a:lnTo>
                <a:lnTo>
                  <a:pt x="0" y="522731"/>
                </a:lnTo>
                <a:close/>
              </a:path>
            </a:pathLst>
          </a:custGeom>
          <a:solidFill>
            <a:srgbClr val="74C5B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925317" y="2426334"/>
            <a:ext cx="329374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latin typeface="Bookman Old Style"/>
                <a:cs typeface="Bookman Old Style"/>
              </a:rPr>
              <a:t>Apply CRAAP</a:t>
            </a:r>
            <a:r>
              <a:rPr dirty="0" sz="2800" spc="-80" b="1" i="1">
                <a:latin typeface="Bookman Old Style"/>
                <a:cs typeface="Bookman Old Style"/>
              </a:rPr>
              <a:t> </a:t>
            </a:r>
            <a:r>
              <a:rPr dirty="0" sz="2800" spc="-5" b="1" i="1">
                <a:latin typeface="Bookman Old Style"/>
                <a:cs typeface="Bookman Old Style"/>
              </a:rPr>
              <a:t>test</a:t>
            </a:r>
            <a:endParaRPr sz="2800">
              <a:latin typeface="Bookman Old Style"/>
              <a:cs typeface="Bookman Old Styl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577583" y="2993135"/>
            <a:ext cx="2470404" cy="17388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19957" y="3996334"/>
            <a:ext cx="535559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b="1">
                <a:latin typeface="Gill Sans MT"/>
                <a:cs typeface="Gill Sans MT"/>
              </a:rPr>
              <a:t>Specialist</a:t>
            </a:r>
            <a:r>
              <a:rPr dirty="0" sz="4400" spc="-80" b="1">
                <a:latin typeface="Gill Sans MT"/>
                <a:cs typeface="Gill Sans MT"/>
              </a:rPr>
              <a:t> </a:t>
            </a:r>
            <a:r>
              <a:rPr dirty="0" sz="4400" spc="25" b="1">
                <a:latin typeface="Gill Sans MT"/>
                <a:cs typeface="Gill Sans MT"/>
              </a:rPr>
              <a:t>Databases</a:t>
            </a:r>
            <a:endParaRPr sz="440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78373" y="1879956"/>
            <a:ext cx="1769745" cy="1912620"/>
          </a:xfrm>
          <a:custGeom>
            <a:avLst/>
            <a:gdLst/>
            <a:ahLst/>
            <a:cxnLst/>
            <a:rect l="l" t="t" r="r" b="b"/>
            <a:pathLst>
              <a:path w="1769745" h="1912620">
                <a:moveTo>
                  <a:pt x="1488964" y="1742591"/>
                </a:moveTo>
                <a:lnTo>
                  <a:pt x="1195154" y="1742591"/>
                </a:lnTo>
                <a:lnTo>
                  <a:pt x="1494620" y="1912517"/>
                </a:lnTo>
                <a:lnTo>
                  <a:pt x="1488964" y="1742591"/>
                </a:lnTo>
                <a:close/>
              </a:path>
              <a:path w="1769745" h="1912620">
                <a:moveTo>
                  <a:pt x="877532" y="0"/>
                </a:moveTo>
                <a:lnTo>
                  <a:pt x="832240" y="1189"/>
                </a:lnTo>
                <a:lnTo>
                  <a:pt x="787040" y="4724"/>
                </a:lnTo>
                <a:lnTo>
                  <a:pt x="742027" y="10611"/>
                </a:lnTo>
                <a:lnTo>
                  <a:pt x="697296" y="18853"/>
                </a:lnTo>
                <a:lnTo>
                  <a:pt x="652941" y="29456"/>
                </a:lnTo>
                <a:lnTo>
                  <a:pt x="609060" y="42425"/>
                </a:lnTo>
                <a:lnTo>
                  <a:pt x="565747" y="57765"/>
                </a:lnTo>
                <a:lnTo>
                  <a:pt x="523097" y="75480"/>
                </a:lnTo>
                <a:lnTo>
                  <a:pt x="481206" y="95575"/>
                </a:lnTo>
                <a:lnTo>
                  <a:pt x="440169" y="118055"/>
                </a:lnTo>
                <a:lnTo>
                  <a:pt x="400081" y="142926"/>
                </a:lnTo>
                <a:lnTo>
                  <a:pt x="361039" y="170191"/>
                </a:lnTo>
                <a:lnTo>
                  <a:pt x="323136" y="199856"/>
                </a:lnTo>
                <a:lnTo>
                  <a:pt x="286469" y="231926"/>
                </a:lnTo>
                <a:lnTo>
                  <a:pt x="252676" y="264859"/>
                </a:lnTo>
                <a:lnTo>
                  <a:pt x="220983" y="299174"/>
                </a:lnTo>
                <a:lnTo>
                  <a:pt x="191395" y="334782"/>
                </a:lnTo>
                <a:lnTo>
                  <a:pt x="163915" y="371597"/>
                </a:lnTo>
                <a:lnTo>
                  <a:pt x="138548" y="409531"/>
                </a:lnTo>
                <a:lnTo>
                  <a:pt x="115297" y="448495"/>
                </a:lnTo>
                <a:lnTo>
                  <a:pt x="94166" y="488403"/>
                </a:lnTo>
                <a:lnTo>
                  <a:pt x="75156" y="529174"/>
                </a:lnTo>
                <a:lnTo>
                  <a:pt x="58279" y="570699"/>
                </a:lnTo>
                <a:lnTo>
                  <a:pt x="43530" y="612911"/>
                </a:lnTo>
                <a:lnTo>
                  <a:pt x="30915" y="655715"/>
                </a:lnTo>
                <a:lnTo>
                  <a:pt x="20440" y="699025"/>
                </a:lnTo>
                <a:lnTo>
                  <a:pt x="12107" y="742752"/>
                </a:lnTo>
                <a:lnTo>
                  <a:pt x="5920" y="786809"/>
                </a:lnTo>
                <a:lnTo>
                  <a:pt x="1883" y="831108"/>
                </a:lnTo>
                <a:lnTo>
                  <a:pt x="0" y="875562"/>
                </a:lnTo>
                <a:lnTo>
                  <a:pt x="274" y="920082"/>
                </a:lnTo>
                <a:lnTo>
                  <a:pt x="2709" y="964582"/>
                </a:lnTo>
                <a:lnTo>
                  <a:pt x="7309" y="1008973"/>
                </a:lnTo>
                <a:lnTo>
                  <a:pt x="14078" y="1053167"/>
                </a:lnTo>
                <a:lnTo>
                  <a:pt x="23020" y="1097078"/>
                </a:lnTo>
                <a:lnTo>
                  <a:pt x="34137" y="1140618"/>
                </a:lnTo>
                <a:lnTo>
                  <a:pt x="47435" y="1183698"/>
                </a:lnTo>
                <a:lnTo>
                  <a:pt x="62917" y="1226231"/>
                </a:lnTo>
                <a:lnTo>
                  <a:pt x="80586" y="1268130"/>
                </a:lnTo>
                <a:lnTo>
                  <a:pt x="100446" y="1309307"/>
                </a:lnTo>
                <a:lnTo>
                  <a:pt x="122501" y="1349674"/>
                </a:lnTo>
                <a:lnTo>
                  <a:pt x="146755" y="1389144"/>
                </a:lnTo>
                <a:lnTo>
                  <a:pt x="173212" y="1427628"/>
                </a:lnTo>
                <a:lnTo>
                  <a:pt x="201875" y="1465040"/>
                </a:lnTo>
                <a:lnTo>
                  <a:pt x="232748" y="1501291"/>
                </a:lnTo>
                <a:lnTo>
                  <a:pt x="266831" y="1537255"/>
                </a:lnTo>
                <a:lnTo>
                  <a:pt x="302509" y="1571006"/>
                </a:lnTo>
                <a:lnTo>
                  <a:pt x="339682" y="1602520"/>
                </a:lnTo>
                <a:lnTo>
                  <a:pt x="378249" y="1631771"/>
                </a:lnTo>
                <a:lnTo>
                  <a:pt x="418107" y="1658734"/>
                </a:lnTo>
                <a:lnTo>
                  <a:pt x="459155" y="1683385"/>
                </a:lnTo>
                <a:lnTo>
                  <a:pt x="501293" y="1705697"/>
                </a:lnTo>
                <a:lnTo>
                  <a:pt x="544418" y="1725645"/>
                </a:lnTo>
                <a:lnTo>
                  <a:pt x="588430" y="1743204"/>
                </a:lnTo>
                <a:lnTo>
                  <a:pt x="633228" y="1758349"/>
                </a:lnTo>
                <a:lnTo>
                  <a:pt x="678709" y="1771055"/>
                </a:lnTo>
                <a:lnTo>
                  <a:pt x="724772" y="1781296"/>
                </a:lnTo>
                <a:lnTo>
                  <a:pt x="771317" y="1789047"/>
                </a:lnTo>
                <a:lnTo>
                  <a:pt x="818242" y="1794283"/>
                </a:lnTo>
                <a:lnTo>
                  <a:pt x="865445" y="1796979"/>
                </a:lnTo>
                <a:lnTo>
                  <a:pt x="912826" y="1797108"/>
                </a:lnTo>
                <a:lnTo>
                  <a:pt x="960282" y="1794647"/>
                </a:lnTo>
                <a:lnTo>
                  <a:pt x="1007713" y="1789569"/>
                </a:lnTo>
                <a:lnTo>
                  <a:pt x="1055017" y="1781850"/>
                </a:lnTo>
                <a:lnTo>
                  <a:pt x="1102092" y="1771464"/>
                </a:lnTo>
                <a:lnTo>
                  <a:pt x="1148948" y="1758349"/>
                </a:lnTo>
                <a:lnTo>
                  <a:pt x="1195154" y="1742591"/>
                </a:lnTo>
                <a:lnTo>
                  <a:pt x="1488964" y="1742591"/>
                </a:lnTo>
                <a:lnTo>
                  <a:pt x="1483063" y="1565299"/>
                </a:lnTo>
                <a:lnTo>
                  <a:pt x="1516857" y="1532378"/>
                </a:lnTo>
                <a:lnTo>
                  <a:pt x="1548550" y="1498073"/>
                </a:lnTo>
                <a:lnTo>
                  <a:pt x="1578138" y="1462473"/>
                </a:lnTo>
                <a:lnTo>
                  <a:pt x="1605617" y="1425666"/>
                </a:lnTo>
                <a:lnTo>
                  <a:pt x="1630984" y="1387738"/>
                </a:lnTo>
                <a:lnTo>
                  <a:pt x="1654235" y="1348779"/>
                </a:lnTo>
                <a:lnTo>
                  <a:pt x="1675366" y="1308875"/>
                </a:lnTo>
                <a:lnTo>
                  <a:pt x="1694374" y="1268115"/>
                </a:lnTo>
                <a:lnTo>
                  <a:pt x="1711254" y="1226586"/>
                </a:lnTo>
                <a:lnTo>
                  <a:pt x="1726003" y="1184376"/>
                </a:lnTo>
                <a:lnTo>
                  <a:pt x="1738617" y="1141572"/>
                </a:lnTo>
                <a:lnTo>
                  <a:pt x="1749093" y="1098263"/>
                </a:lnTo>
                <a:lnTo>
                  <a:pt x="1757426" y="1054536"/>
                </a:lnTo>
                <a:lnTo>
                  <a:pt x="1763613" y="1010480"/>
                </a:lnTo>
                <a:lnTo>
                  <a:pt x="1767650" y="966181"/>
                </a:lnTo>
                <a:lnTo>
                  <a:pt x="1769533" y="921727"/>
                </a:lnTo>
                <a:lnTo>
                  <a:pt x="1769259" y="877207"/>
                </a:lnTo>
                <a:lnTo>
                  <a:pt x="1766824" y="832708"/>
                </a:lnTo>
                <a:lnTo>
                  <a:pt x="1762223" y="788317"/>
                </a:lnTo>
                <a:lnTo>
                  <a:pt x="1755454" y="744123"/>
                </a:lnTo>
                <a:lnTo>
                  <a:pt x="1746513" y="700214"/>
                </a:lnTo>
                <a:lnTo>
                  <a:pt x="1735395" y="656676"/>
                </a:lnTo>
                <a:lnTo>
                  <a:pt x="1722098" y="613598"/>
                </a:lnTo>
                <a:lnTo>
                  <a:pt x="1706616" y="571068"/>
                </a:lnTo>
                <a:lnTo>
                  <a:pt x="1688944" y="529167"/>
                </a:lnTo>
                <a:lnTo>
                  <a:pt x="1669087" y="488002"/>
                </a:lnTo>
                <a:lnTo>
                  <a:pt x="1647031" y="447641"/>
                </a:lnTo>
                <a:lnTo>
                  <a:pt x="1622777" y="408179"/>
                </a:lnTo>
                <a:lnTo>
                  <a:pt x="1596321" y="369703"/>
                </a:lnTo>
                <a:lnTo>
                  <a:pt x="1567657" y="332301"/>
                </a:lnTo>
                <a:lnTo>
                  <a:pt x="1536784" y="296061"/>
                </a:lnTo>
                <a:lnTo>
                  <a:pt x="1503003" y="260376"/>
                </a:lnTo>
                <a:lnTo>
                  <a:pt x="1467786" y="226959"/>
                </a:lnTo>
                <a:lnTo>
                  <a:pt x="1431231" y="195815"/>
                </a:lnTo>
                <a:lnTo>
                  <a:pt x="1393431" y="166949"/>
                </a:lnTo>
                <a:lnTo>
                  <a:pt x="1354483" y="140366"/>
                </a:lnTo>
                <a:lnTo>
                  <a:pt x="1314483" y="116070"/>
                </a:lnTo>
                <a:lnTo>
                  <a:pt x="1273524" y="94066"/>
                </a:lnTo>
                <a:lnTo>
                  <a:pt x="1231703" y="74360"/>
                </a:lnTo>
                <a:lnTo>
                  <a:pt x="1189115" y="56956"/>
                </a:lnTo>
                <a:lnTo>
                  <a:pt x="1145855" y="41859"/>
                </a:lnTo>
                <a:lnTo>
                  <a:pt x="1102019" y="29074"/>
                </a:lnTo>
                <a:lnTo>
                  <a:pt x="1057702" y="18606"/>
                </a:lnTo>
                <a:lnTo>
                  <a:pt x="1012999" y="10460"/>
                </a:lnTo>
                <a:lnTo>
                  <a:pt x="968006" y="4640"/>
                </a:lnTo>
                <a:lnTo>
                  <a:pt x="922819" y="1151"/>
                </a:lnTo>
                <a:lnTo>
                  <a:pt x="877532" y="0"/>
                </a:lnTo>
                <a:close/>
              </a:path>
            </a:pathLst>
          </a:custGeom>
          <a:solidFill>
            <a:srgbClr val="FFA300">
              <a:alpha val="7137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27758" y="2333370"/>
            <a:ext cx="1193165" cy="800100"/>
          </a:xfrm>
          <a:custGeom>
            <a:avLst/>
            <a:gdLst/>
            <a:ahLst/>
            <a:cxnLst/>
            <a:rect l="l" t="t" r="r" b="b"/>
            <a:pathLst>
              <a:path w="1193164" h="800100">
                <a:moveTo>
                  <a:pt x="1014984" y="601726"/>
                </a:moveTo>
                <a:lnTo>
                  <a:pt x="976376" y="636905"/>
                </a:lnTo>
                <a:lnTo>
                  <a:pt x="930910" y="672211"/>
                </a:lnTo>
                <a:lnTo>
                  <a:pt x="883920" y="705485"/>
                </a:lnTo>
                <a:lnTo>
                  <a:pt x="831850" y="735076"/>
                </a:lnTo>
                <a:lnTo>
                  <a:pt x="776351" y="760984"/>
                </a:lnTo>
                <a:lnTo>
                  <a:pt x="719201" y="781304"/>
                </a:lnTo>
                <a:lnTo>
                  <a:pt x="658749" y="794385"/>
                </a:lnTo>
                <a:lnTo>
                  <a:pt x="596519" y="799846"/>
                </a:lnTo>
                <a:lnTo>
                  <a:pt x="567944" y="799846"/>
                </a:lnTo>
                <a:lnTo>
                  <a:pt x="541020" y="796163"/>
                </a:lnTo>
                <a:lnTo>
                  <a:pt x="487299" y="785114"/>
                </a:lnTo>
                <a:lnTo>
                  <a:pt x="433451" y="768477"/>
                </a:lnTo>
                <a:lnTo>
                  <a:pt x="383159" y="748030"/>
                </a:lnTo>
                <a:lnTo>
                  <a:pt x="359537" y="735076"/>
                </a:lnTo>
                <a:lnTo>
                  <a:pt x="334391" y="722122"/>
                </a:lnTo>
                <a:lnTo>
                  <a:pt x="289052" y="692404"/>
                </a:lnTo>
                <a:lnTo>
                  <a:pt x="245364" y="661035"/>
                </a:lnTo>
                <a:lnTo>
                  <a:pt x="204978" y="625856"/>
                </a:lnTo>
                <a:lnTo>
                  <a:pt x="166370" y="592455"/>
                </a:lnTo>
                <a:lnTo>
                  <a:pt x="130937" y="557403"/>
                </a:lnTo>
                <a:lnTo>
                  <a:pt x="99060" y="524002"/>
                </a:lnTo>
                <a:lnTo>
                  <a:pt x="72136" y="492506"/>
                </a:lnTo>
                <a:lnTo>
                  <a:pt x="26797" y="436880"/>
                </a:lnTo>
                <a:lnTo>
                  <a:pt x="0" y="399923"/>
                </a:lnTo>
                <a:lnTo>
                  <a:pt x="26797" y="362839"/>
                </a:lnTo>
                <a:lnTo>
                  <a:pt x="72136" y="307340"/>
                </a:lnTo>
                <a:lnTo>
                  <a:pt x="99060" y="275844"/>
                </a:lnTo>
                <a:lnTo>
                  <a:pt x="130937" y="242443"/>
                </a:lnTo>
                <a:lnTo>
                  <a:pt x="166370" y="207264"/>
                </a:lnTo>
                <a:lnTo>
                  <a:pt x="204978" y="173990"/>
                </a:lnTo>
                <a:lnTo>
                  <a:pt x="245364" y="140716"/>
                </a:lnTo>
                <a:lnTo>
                  <a:pt x="289052" y="107315"/>
                </a:lnTo>
                <a:lnTo>
                  <a:pt x="334391" y="77724"/>
                </a:lnTo>
                <a:lnTo>
                  <a:pt x="359537" y="64770"/>
                </a:lnTo>
                <a:lnTo>
                  <a:pt x="383159" y="51816"/>
                </a:lnTo>
                <a:lnTo>
                  <a:pt x="433451" y="31368"/>
                </a:lnTo>
                <a:lnTo>
                  <a:pt x="487299" y="14731"/>
                </a:lnTo>
                <a:lnTo>
                  <a:pt x="541020" y="3556"/>
                </a:lnTo>
                <a:lnTo>
                  <a:pt x="567944" y="0"/>
                </a:lnTo>
                <a:lnTo>
                  <a:pt x="596519" y="0"/>
                </a:lnTo>
                <a:lnTo>
                  <a:pt x="658749" y="5461"/>
                </a:lnTo>
                <a:lnTo>
                  <a:pt x="719201" y="18415"/>
                </a:lnTo>
                <a:lnTo>
                  <a:pt x="776351" y="38862"/>
                </a:lnTo>
                <a:lnTo>
                  <a:pt x="831850" y="64770"/>
                </a:lnTo>
                <a:lnTo>
                  <a:pt x="883920" y="94361"/>
                </a:lnTo>
                <a:lnTo>
                  <a:pt x="930910" y="127635"/>
                </a:lnTo>
                <a:lnTo>
                  <a:pt x="976376" y="162941"/>
                </a:lnTo>
                <a:lnTo>
                  <a:pt x="1014984" y="198120"/>
                </a:lnTo>
                <a:lnTo>
                  <a:pt x="1048639" y="229616"/>
                </a:lnTo>
                <a:lnTo>
                  <a:pt x="1078865" y="260985"/>
                </a:lnTo>
                <a:lnTo>
                  <a:pt x="1105789" y="290576"/>
                </a:lnTo>
                <a:lnTo>
                  <a:pt x="1167892" y="366522"/>
                </a:lnTo>
                <a:lnTo>
                  <a:pt x="1193165" y="399923"/>
                </a:lnTo>
                <a:lnTo>
                  <a:pt x="1167892" y="433324"/>
                </a:lnTo>
                <a:lnTo>
                  <a:pt x="1129284" y="481330"/>
                </a:lnTo>
                <a:lnTo>
                  <a:pt x="1078865" y="538861"/>
                </a:lnTo>
                <a:lnTo>
                  <a:pt x="1048639" y="570230"/>
                </a:lnTo>
                <a:lnTo>
                  <a:pt x="1014984" y="60172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112264" y="2610739"/>
            <a:ext cx="222885" cy="245745"/>
          </a:xfrm>
          <a:custGeom>
            <a:avLst/>
            <a:gdLst/>
            <a:ahLst/>
            <a:cxnLst/>
            <a:rect l="l" t="t" r="r" b="b"/>
            <a:pathLst>
              <a:path w="222885" h="245744">
                <a:moveTo>
                  <a:pt x="0" y="122555"/>
                </a:moveTo>
                <a:lnTo>
                  <a:pt x="1778" y="109600"/>
                </a:lnTo>
                <a:lnTo>
                  <a:pt x="3429" y="98425"/>
                </a:lnTo>
                <a:lnTo>
                  <a:pt x="5080" y="85343"/>
                </a:lnTo>
                <a:lnTo>
                  <a:pt x="10160" y="74294"/>
                </a:lnTo>
                <a:lnTo>
                  <a:pt x="13462" y="64897"/>
                </a:lnTo>
                <a:lnTo>
                  <a:pt x="20319" y="53848"/>
                </a:lnTo>
                <a:lnTo>
                  <a:pt x="25273" y="44450"/>
                </a:lnTo>
                <a:lnTo>
                  <a:pt x="33655" y="37084"/>
                </a:lnTo>
                <a:lnTo>
                  <a:pt x="40512" y="27812"/>
                </a:lnTo>
                <a:lnTo>
                  <a:pt x="48894" y="22225"/>
                </a:lnTo>
                <a:lnTo>
                  <a:pt x="59055" y="14859"/>
                </a:lnTo>
                <a:lnTo>
                  <a:pt x="67437" y="11049"/>
                </a:lnTo>
                <a:lnTo>
                  <a:pt x="77597" y="5461"/>
                </a:lnTo>
                <a:lnTo>
                  <a:pt x="89281" y="3683"/>
                </a:lnTo>
                <a:lnTo>
                  <a:pt x="99441" y="1778"/>
                </a:lnTo>
                <a:lnTo>
                  <a:pt x="111252" y="0"/>
                </a:lnTo>
                <a:lnTo>
                  <a:pt x="123062" y="1778"/>
                </a:lnTo>
                <a:lnTo>
                  <a:pt x="133096" y="3683"/>
                </a:lnTo>
                <a:lnTo>
                  <a:pt x="144906" y="5461"/>
                </a:lnTo>
                <a:lnTo>
                  <a:pt x="155067" y="11049"/>
                </a:lnTo>
                <a:lnTo>
                  <a:pt x="163449" y="14859"/>
                </a:lnTo>
                <a:lnTo>
                  <a:pt x="173609" y="22225"/>
                </a:lnTo>
                <a:lnTo>
                  <a:pt x="181991" y="27812"/>
                </a:lnTo>
                <a:lnTo>
                  <a:pt x="188722" y="37084"/>
                </a:lnTo>
                <a:lnTo>
                  <a:pt x="197231" y="44450"/>
                </a:lnTo>
                <a:lnTo>
                  <a:pt x="202184" y="53848"/>
                </a:lnTo>
                <a:lnTo>
                  <a:pt x="208915" y="64897"/>
                </a:lnTo>
                <a:lnTo>
                  <a:pt x="212344" y="74294"/>
                </a:lnTo>
                <a:lnTo>
                  <a:pt x="217424" y="85343"/>
                </a:lnTo>
                <a:lnTo>
                  <a:pt x="219075" y="98425"/>
                </a:lnTo>
                <a:lnTo>
                  <a:pt x="220725" y="109600"/>
                </a:lnTo>
                <a:lnTo>
                  <a:pt x="222377" y="122555"/>
                </a:lnTo>
                <a:lnTo>
                  <a:pt x="220725" y="135636"/>
                </a:lnTo>
                <a:lnTo>
                  <a:pt x="219075" y="146685"/>
                </a:lnTo>
                <a:lnTo>
                  <a:pt x="217424" y="159766"/>
                </a:lnTo>
                <a:lnTo>
                  <a:pt x="212344" y="170942"/>
                </a:lnTo>
                <a:lnTo>
                  <a:pt x="208915" y="180212"/>
                </a:lnTo>
                <a:lnTo>
                  <a:pt x="202184" y="191262"/>
                </a:lnTo>
                <a:lnTo>
                  <a:pt x="197231" y="200660"/>
                </a:lnTo>
                <a:lnTo>
                  <a:pt x="188722" y="208025"/>
                </a:lnTo>
                <a:lnTo>
                  <a:pt x="181991" y="217297"/>
                </a:lnTo>
                <a:lnTo>
                  <a:pt x="173609" y="223012"/>
                </a:lnTo>
                <a:lnTo>
                  <a:pt x="163449" y="230378"/>
                </a:lnTo>
                <a:lnTo>
                  <a:pt x="155067" y="234061"/>
                </a:lnTo>
                <a:lnTo>
                  <a:pt x="144906" y="239649"/>
                </a:lnTo>
                <a:lnTo>
                  <a:pt x="133096" y="241554"/>
                </a:lnTo>
                <a:lnTo>
                  <a:pt x="123062" y="243331"/>
                </a:lnTo>
                <a:lnTo>
                  <a:pt x="111252" y="245237"/>
                </a:lnTo>
                <a:lnTo>
                  <a:pt x="99441" y="243331"/>
                </a:lnTo>
                <a:lnTo>
                  <a:pt x="89281" y="241554"/>
                </a:lnTo>
                <a:lnTo>
                  <a:pt x="77597" y="239649"/>
                </a:lnTo>
                <a:lnTo>
                  <a:pt x="67437" y="234061"/>
                </a:lnTo>
                <a:lnTo>
                  <a:pt x="59055" y="230378"/>
                </a:lnTo>
                <a:lnTo>
                  <a:pt x="48894" y="223012"/>
                </a:lnTo>
                <a:lnTo>
                  <a:pt x="40512" y="217297"/>
                </a:lnTo>
                <a:lnTo>
                  <a:pt x="33655" y="208025"/>
                </a:lnTo>
                <a:lnTo>
                  <a:pt x="25273" y="200660"/>
                </a:lnTo>
                <a:lnTo>
                  <a:pt x="20319" y="191262"/>
                </a:lnTo>
                <a:lnTo>
                  <a:pt x="13462" y="180212"/>
                </a:lnTo>
                <a:lnTo>
                  <a:pt x="10160" y="170942"/>
                </a:lnTo>
                <a:lnTo>
                  <a:pt x="5080" y="159766"/>
                </a:lnTo>
                <a:lnTo>
                  <a:pt x="3429" y="146685"/>
                </a:lnTo>
                <a:lnTo>
                  <a:pt x="1778" y="135636"/>
                </a:lnTo>
                <a:lnTo>
                  <a:pt x="0" y="122555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937130" y="2415667"/>
            <a:ext cx="574675" cy="633730"/>
          </a:xfrm>
          <a:custGeom>
            <a:avLst/>
            <a:gdLst/>
            <a:ahLst/>
            <a:cxnLst/>
            <a:rect l="l" t="t" r="r" b="b"/>
            <a:pathLst>
              <a:path w="574675" h="633730">
                <a:moveTo>
                  <a:pt x="0" y="316864"/>
                </a:moveTo>
                <a:lnTo>
                  <a:pt x="1650" y="285369"/>
                </a:lnTo>
                <a:lnTo>
                  <a:pt x="4952" y="253872"/>
                </a:lnTo>
                <a:lnTo>
                  <a:pt x="21843" y="192658"/>
                </a:lnTo>
                <a:lnTo>
                  <a:pt x="48641" y="138937"/>
                </a:lnTo>
                <a:lnTo>
                  <a:pt x="83946" y="92582"/>
                </a:lnTo>
                <a:lnTo>
                  <a:pt x="125983" y="53720"/>
                </a:lnTo>
                <a:lnTo>
                  <a:pt x="174625" y="24002"/>
                </a:lnTo>
                <a:lnTo>
                  <a:pt x="201549" y="14731"/>
                </a:lnTo>
                <a:lnTo>
                  <a:pt x="228345" y="5460"/>
                </a:lnTo>
                <a:lnTo>
                  <a:pt x="256920" y="1777"/>
                </a:lnTo>
                <a:lnTo>
                  <a:pt x="287146" y="0"/>
                </a:lnTo>
                <a:lnTo>
                  <a:pt x="344296" y="5460"/>
                </a:lnTo>
                <a:lnTo>
                  <a:pt x="399669" y="24002"/>
                </a:lnTo>
                <a:lnTo>
                  <a:pt x="448437" y="53720"/>
                </a:lnTo>
                <a:lnTo>
                  <a:pt x="490474" y="92582"/>
                </a:lnTo>
                <a:lnTo>
                  <a:pt x="525652" y="138937"/>
                </a:lnTo>
                <a:lnTo>
                  <a:pt x="552576" y="192658"/>
                </a:lnTo>
                <a:lnTo>
                  <a:pt x="569341" y="253872"/>
                </a:lnTo>
                <a:lnTo>
                  <a:pt x="574294" y="316864"/>
                </a:lnTo>
                <a:lnTo>
                  <a:pt x="569341" y="379856"/>
                </a:lnTo>
                <a:lnTo>
                  <a:pt x="552576" y="441070"/>
                </a:lnTo>
                <a:lnTo>
                  <a:pt x="525652" y="494791"/>
                </a:lnTo>
                <a:lnTo>
                  <a:pt x="490474" y="541146"/>
                </a:lnTo>
                <a:lnTo>
                  <a:pt x="448437" y="580008"/>
                </a:lnTo>
                <a:lnTo>
                  <a:pt x="399669" y="609600"/>
                </a:lnTo>
                <a:lnTo>
                  <a:pt x="344296" y="628269"/>
                </a:lnTo>
                <a:lnTo>
                  <a:pt x="287146" y="633730"/>
                </a:lnTo>
                <a:lnTo>
                  <a:pt x="228345" y="628269"/>
                </a:lnTo>
                <a:lnTo>
                  <a:pt x="174625" y="609600"/>
                </a:lnTo>
                <a:lnTo>
                  <a:pt x="125983" y="580008"/>
                </a:lnTo>
                <a:lnTo>
                  <a:pt x="83946" y="541146"/>
                </a:lnTo>
                <a:lnTo>
                  <a:pt x="48641" y="494791"/>
                </a:lnTo>
                <a:lnTo>
                  <a:pt x="21843" y="441070"/>
                </a:lnTo>
                <a:lnTo>
                  <a:pt x="4952" y="379856"/>
                </a:lnTo>
                <a:lnTo>
                  <a:pt x="0" y="316864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78020" y="3049515"/>
            <a:ext cx="1633220" cy="1743710"/>
          </a:xfrm>
          <a:custGeom>
            <a:avLst/>
            <a:gdLst/>
            <a:ahLst/>
            <a:cxnLst/>
            <a:rect l="l" t="t" r="r" b="b"/>
            <a:pathLst>
              <a:path w="1633220" h="1743710">
                <a:moveTo>
                  <a:pt x="811837" y="0"/>
                </a:moveTo>
                <a:lnTo>
                  <a:pt x="766308" y="1415"/>
                </a:lnTo>
                <a:lnTo>
                  <a:pt x="721148" y="5360"/>
                </a:lnTo>
                <a:lnTo>
                  <a:pt x="676458" y="11790"/>
                </a:lnTo>
                <a:lnTo>
                  <a:pt x="632333" y="20656"/>
                </a:lnTo>
                <a:lnTo>
                  <a:pt x="588871" y="31912"/>
                </a:lnTo>
                <a:lnTo>
                  <a:pt x="546171" y="45512"/>
                </a:lnTo>
                <a:lnTo>
                  <a:pt x="504330" y="61410"/>
                </a:lnTo>
                <a:lnTo>
                  <a:pt x="463445" y="79558"/>
                </a:lnTo>
                <a:lnTo>
                  <a:pt x="423615" y="99909"/>
                </a:lnTo>
                <a:lnTo>
                  <a:pt x="384936" y="122418"/>
                </a:lnTo>
                <a:lnTo>
                  <a:pt x="347508" y="147038"/>
                </a:lnTo>
                <a:lnTo>
                  <a:pt x="311426" y="173721"/>
                </a:lnTo>
                <a:lnTo>
                  <a:pt x="276789" y="202422"/>
                </a:lnTo>
                <a:lnTo>
                  <a:pt x="243695" y="233094"/>
                </a:lnTo>
                <a:lnTo>
                  <a:pt x="212242" y="265690"/>
                </a:lnTo>
                <a:lnTo>
                  <a:pt x="182526" y="300163"/>
                </a:lnTo>
                <a:lnTo>
                  <a:pt x="154645" y="336468"/>
                </a:lnTo>
                <a:lnTo>
                  <a:pt x="128698" y="374557"/>
                </a:lnTo>
                <a:lnTo>
                  <a:pt x="104782" y="414383"/>
                </a:lnTo>
                <a:lnTo>
                  <a:pt x="82995" y="455900"/>
                </a:lnTo>
                <a:lnTo>
                  <a:pt x="63434" y="499062"/>
                </a:lnTo>
                <a:lnTo>
                  <a:pt x="46196" y="543822"/>
                </a:lnTo>
                <a:lnTo>
                  <a:pt x="31125" y="591123"/>
                </a:lnTo>
                <a:lnTo>
                  <a:pt x="19046" y="638843"/>
                </a:lnTo>
                <a:lnTo>
                  <a:pt x="9926" y="686859"/>
                </a:lnTo>
                <a:lnTo>
                  <a:pt x="3733" y="735047"/>
                </a:lnTo>
                <a:lnTo>
                  <a:pt x="435" y="783282"/>
                </a:lnTo>
                <a:lnTo>
                  <a:pt x="0" y="831441"/>
                </a:lnTo>
                <a:lnTo>
                  <a:pt x="2394" y="879399"/>
                </a:lnTo>
                <a:lnTo>
                  <a:pt x="7587" y="927032"/>
                </a:lnTo>
                <a:lnTo>
                  <a:pt x="15545" y="974217"/>
                </a:lnTo>
                <a:lnTo>
                  <a:pt x="26237" y="1020829"/>
                </a:lnTo>
                <a:lnTo>
                  <a:pt x="39630" y="1066745"/>
                </a:lnTo>
                <a:lnTo>
                  <a:pt x="55691" y="1111839"/>
                </a:lnTo>
                <a:lnTo>
                  <a:pt x="74390" y="1155989"/>
                </a:lnTo>
                <a:lnTo>
                  <a:pt x="95693" y="1199069"/>
                </a:lnTo>
                <a:lnTo>
                  <a:pt x="119568" y="1240957"/>
                </a:lnTo>
                <a:lnTo>
                  <a:pt x="145983" y="1281528"/>
                </a:lnTo>
                <a:lnTo>
                  <a:pt x="174905" y="1320658"/>
                </a:lnTo>
                <a:lnTo>
                  <a:pt x="206303" y="1358223"/>
                </a:lnTo>
                <a:lnTo>
                  <a:pt x="240145" y="1394099"/>
                </a:lnTo>
                <a:lnTo>
                  <a:pt x="276396" y="1428161"/>
                </a:lnTo>
                <a:lnTo>
                  <a:pt x="271964" y="1743667"/>
                </a:lnTo>
                <a:lnTo>
                  <a:pt x="545116" y="1586530"/>
                </a:lnTo>
                <a:lnTo>
                  <a:pt x="1090933" y="1586530"/>
                </a:lnTo>
                <a:lnTo>
                  <a:pt x="1128144" y="1572397"/>
                </a:lnTo>
                <a:lnTo>
                  <a:pt x="1169032" y="1554255"/>
                </a:lnTo>
                <a:lnTo>
                  <a:pt x="1208866" y="1533908"/>
                </a:lnTo>
                <a:lnTo>
                  <a:pt x="1247547" y="1511404"/>
                </a:lnTo>
                <a:lnTo>
                  <a:pt x="1284979" y="1486790"/>
                </a:lnTo>
                <a:lnTo>
                  <a:pt x="1321064" y="1460112"/>
                </a:lnTo>
                <a:lnTo>
                  <a:pt x="1355704" y="1431416"/>
                </a:lnTo>
                <a:lnTo>
                  <a:pt x="1388801" y="1400749"/>
                </a:lnTo>
                <a:lnTo>
                  <a:pt x="1420257" y="1368158"/>
                </a:lnTo>
                <a:lnTo>
                  <a:pt x="1449976" y="1333689"/>
                </a:lnTo>
                <a:lnTo>
                  <a:pt x="1477858" y="1297389"/>
                </a:lnTo>
                <a:lnTo>
                  <a:pt x="1503807" y="1259304"/>
                </a:lnTo>
                <a:lnTo>
                  <a:pt x="1527724" y="1219481"/>
                </a:lnTo>
                <a:lnTo>
                  <a:pt x="1549513" y="1177967"/>
                </a:lnTo>
                <a:lnTo>
                  <a:pt x="1569075" y="1134807"/>
                </a:lnTo>
                <a:lnTo>
                  <a:pt x="1586313" y="1090049"/>
                </a:lnTo>
                <a:lnTo>
                  <a:pt x="1600935" y="1044362"/>
                </a:lnTo>
                <a:lnTo>
                  <a:pt x="1612749" y="998454"/>
                </a:lnTo>
                <a:lnTo>
                  <a:pt x="1621802" y="952421"/>
                </a:lnTo>
                <a:lnTo>
                  <a:pt x="1628138" y="906361"/>
                </a:lnTo>
                <a:lnTo>
                  <a:pt x="1631807" y="860374"/>
                </a:lnTo>
                <a:lnTo>
                  <a:pt x="1632854" y="814555"/>
                </a:lnTo>
                <a:lnTo>
                  <a:pt x="1631326" y="769003"/>
                </a:lnTo>
                <a:lnTo>
                  <a:pt x="1627270" y="723816"/>
                </a:lnTo>
                <a:lnTo>
                  <a:pt x="1620733" y="679091"/>
                </a:lnTo>
                <a:lnTo>
                  <a:pt x="1611762" y="634927"/>
                </a:lnTo>
                <a:lnTo>
                  <a:pt x="1600402" y="591421"/>
                </a:lnTo>
                <a:lnTo>
                  <a:pt x="1586702" y="548670"/>
                </a:lnTo>
                <a:lnTo>
                  <a:pt x="1570708" y="506773"/>
                </a:lnTo>
                <a:lnTo>
                  <a:pt x="1552467" y="465828"/>
                </a:lnTo>
                <a:lnTo>
                  <a:pt x="1532025" y="425932"/>
                </a:lnTo>
                <a:lnTo>
                  <a:pt x="1509430" y="387183"/>
                </a:lnTo>
                <a:lnTo>
                  <a:pt x="1484727" y="349678"/>
                </a:lnTo>
                <a:lnTo>
                  <a:pt x="1457965" y="313517"/>
                </a:lnTo>
                <a:lnTo>
                  <a:pt x="1429189" y="278795"/>
                </a:lnTo>
                <a:lnTo>
                  <a:pt x="1398447" y="245612"/>
                </a:lnTo>
                <a:lnTo>
                  <a:pt x="1365785" y="214064"/>
                </a:lnTo>
                <a:lnTo>
                  <a:pt x="1331250" y="184251"/>
                </a:lnTo>
                <a:lnTo>
                  <a:pt x="1294889" y="156269"/>
                </a:lnTo>
                <a:lnTo>
                  <a:pt x="1256749" y="130216"/>
                </a:lnTo>
                <a:lnTo>
                  <a:pt x="1216876" y="106190"/>
                </a:lnTo>
                <a:lnTo>
                  <a:pt x="1175317" y="84289"/>
                </a:lnTo>
                <a:lnTo>
                  <a:pt x="1132119" y="64610"/>
                </a:lnTo>
                <a:lnTo>
                  <a:pt x="1087330" y="47252"/>
                </a:lnTo>
                <a:lnTo>
                  <a:pt x="1041627" y="32507"/>
                </a:lnTo>
                <a:lnTo>
                  <a:pt x="995709" y="20572"/>
                </a:lnTo>
                <a:lnTo>
                  <a:pt x="949674" y="11401"/>
                </a:lnTo>
                <a:lnTo>
                  <a:pt x="903618" y="4946"/>
                </a:lnTo>
                <a:lnTo>
                  <a:pt x="857640" y="1161"/>
                </a:lnTo>
                <a:lnTo>
                  <a:pt x="811837" y="0"/>
                </a:lnTo>
                <a:close/>
              </a:path>
              <a:path w="1633220" h="1743710">
                <a:moveTo>
                  <a:pt x="1090933" y="1586530"/>
                </a:moveTo>
                <a:lnTo>
                  <a:pt x="545116" y="1586530"/>
                </a:lnTo>
                <a:lnTo>
                  <a:pt x="590818" y="1601273"/>
                </a:lnTo>
                <a:lnTo>
                  <a:pt x="636737" y="1613206"/>
                </a:lnTo>
                <a:lnTo>
                  <a:pt x="682774" y="1622377"/>
                </a:lnTo>
                <a:lnTo>
                  <a:pt x="728831" y="1628833"/>
                </a:lnTo>
                <a:lnTo>
                  <a:pt x="774810" y="1632618"/>
                </a:lnTo>
                <a:lnTo>
                  <a:pt x="820615" y="1633782"/>
                </a:lnTo>
                <a:lnTo>
                  <a:pt x="866148" y="1632369"/>
                </a:lnTo>
                <a:lnTo>
                  <a:pt x="911309" y="1628426"/>
                </a:lnTo>
                <a:lnTo>
                  <a:pt x="956003" y="1622000"/>
                </a:lnTo>
                <a:lnTo>
                  <a:pt x="1000131" y="1613138"/>
                </a:lnTo>
                <a:lnTo>
                  <a:pt x="1043596" y="1601886"/>
                </a:lnTo>
                <a:lnTo>
                  <a:pt x="1086299" y="1588290"/>
                </a:lnTo>
                <a:lnTo>
                  <a:pt x="1090933" y="1586530"/>
                </a:lnTo>
                <a:close/>
              </a:path>
            </a:pathLst>
          </a:custGeom>
          <a:solidFill>
            <a:srgbClr val="EC0036">
              <a:alpha val="7137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75360" y="3477767"/>
            <a:ext cx="809625" cy="777240"/>
          </a:xfrm>
          <a:custGeom>
            <a:avLst/>
            <a:gdLst/>
            <a:ahLst/>
            <a:cxnLst/>
            <a:rect l="l" t="t" r="r" b="b"/>
            <a:pathLst>
              <a:path w="809625" h="777239">
                <a:moveTo>
                  <a:pt x="525018" y="760094"/>
                </a:moveTo>
                <a:lnTo>
                  <a:pt x="525018" y="534200"/>
                </a:lnTo>
                <a:lnTo>
                  <a:pt x="751204" y="316864"/>
                </a:lnTo>
                <a:lnTo>
                  <a:pt x="757935" y="310514"/>
                </a:lnTo>
                <a:lnTo>
                  <a:pt x="763523" y="301878"/>
                </a:lnTo>
                <a:lnTo>
                  <a:pt x="770254" y="293369"/>
                </a:lnTo>
                <a:lnTo>
                  <a:pt x="774700" y="284733"/>
                </a:lnTo>
                <a:lnTo>
                  <a:pt x="784606" y="265556"/>
                </a:lnTo>
                <a:lnTo>
                  <a:pt x="792479" y="244093"/>
                </a:lnTo>
                <a:lnTo>
                  <a:pt x="803656" y="198119"/>
                </a:lnTo>
                <a:lnTo>
                  <a:pt x="808101" y="151002"/>
                </a:lnTo>
                <a:lnTo>
                  <a:pt x="809244" y="127380"/>
                </a:lnTo>
                <a:lnTo>
                  <a:pt x="809244" y="105917"/>
                </a:lnTo>
                <a:lnTo>
                  <a:pt x="805815" y="66420"/>
                </a:lnTo>
                <a:lnTo>
                  <a:pt x="794766" y="25653"/>
                </a:lnTo>
                <a:lnTo>
                  <a:pt x="789178" y="19303"/>
                </a:lnTo>
                <a:lnTo>
                  <a:pt x="740156" y="3174"/>
                </a:lnTo>
                <a:lnTo>
                  <a:pt x="698881" y="0"/>
                </a:lnTo>
                <a:lnTo>
                  <a:pt x="676529" y="0"/>
                </a:lnTo>
                <a:lnTo>
                  <a:pt x="652017" y="1142"/>
                </a:lnTo>
                <a:lnTo>
                  <a:pt x="627507" y="2158"/>
                </a:lnTo>
                <a:lnTo>
                  <a:pt x="578485" y="10667"/>
                </a:lnTo>
                <a:lnTo>
                  <a:pt x="532765" y="23621"/>
                </a:lnTo>
                <a:lnTo>
                  <a:pt x="512699" y="33146"/>
                </a:lnTo>
                <a:lnTo>
                  <a:pt x="502666" y="37464"/>
                </a:lnTo>
                <a:lnTo>
                  <a:pt x="494919" y="43941"/>
                </a:lnTo>
                <a:lnTo>
                  <a:pt x="486028" y="49275"/>
                </a:lnTo>
                <a:lnTo>
                  <a:pt x="479298" y="55752"/>
                </a:lnTo>
                <a:lnTo>
                  <a:pt x="253034" y="273049"/>
                </a:lnTo>
                <a:lnTo>
                  <a:pt x="17843" y="273049"/>
                </a:lnTo>
                <a:lnTo>
                  <a:pt x="11163" y="274065"/>
                </a:lnTo>
                <a:lnTo>
                  <a:pt x="6731" y="275081"/>
                </a:lnTo>
                <a:lnTo>
                  <a:pt x="2247" y="277240"/>
                </a:lnTo>
                <a:lnTo>
                  <a:pt x="0" y="280542"/>
                </a:lnTo>
                <a:lnTo>
                  <a:pt x="0" y="283717"/>
                </a:lnTo>
                <a:lnTo>
                  <a:pt x="1143" y="288035"/>
                </a:lnTo>
                <a:lnTo>
                  <a:pt x="3390" y="292226"/>
                </a:lnTo>
                <a:lnTo>
                  <a:pt x="7823" y="297687"/>
                </a:lnTo>
                <a:lnTo>
                  <a:pt x="118160" y="402551"/>
                </a:lnTo>
                <a:lnTo>
                  <a:pt x="103657" y="416445"/>
                </a:lnTo>
                <a:lnTo>
                  <a:pt x="43472" y="427164"/>
                </a:lnTo>
                <a:lnTo>
                  <a:pt x="36791" y="429323"/>
                </a:lnTo>
                <a:lnTo>
                  <a:pt x="31216" y="431431"/>
                </a:lnTo>
                <a:lnTo>
                  <a:pt x="27876" y="435736"/>
                </a:lnTo>
                <a:lnTo>
                  <a:pt x="25679" y="438950"/>
                </a:lnTo>
                <a:lnTo>
                  <a:pt x="25679" y="443217"/>
                </a:lnTo>
                <a:lnTo>
                  <a:pt x="26771" y="448576"/>
                </a:lnTo>
                <a:lnTo>
                  <a:pt x="29019" y="452843"/>
                </a:lnTo>
                <a:lnTo>
                  <a:pt x="33451" y="458203"/>
                </a:lnTo>
                <a:lnTo>
                  <a:pt x="332105" y="745108"/>
                </a:lnTo>
                <a:lnTo>
                  <a:pt x="337693" y="749414"/>
                </a:lnTo>
                <a:lnTo>
                  <a:pt x="342138" y="751522"/>
                </a:lnTo>
                <a:lnTo>
                  <a:pt x="347726" y="752627"/>
                </a:lnTo>
                <a:lnTo>
                  <a:pt x="352298" y="752627"/>
                </a:lnTo>
                <a:lnTo>
                  <a:pt x="375666" y="677671"/>
                </a:lnTo>
                <a:lnTo>
                  <a:pt x="390144" y="663740"/>
                </a:lnTo>
                <a:lnTo>
                  <a:pt x="499364" y="769721"/>
                </a:lnTo>
                <a:lnTo>
                  <a:pt x="504952" y="774026"/>
                </a:lnTo>
                <a:lnTo>
                  <a:pt x="509397" y="776185"/>
                </a:lnTo>
                <a:lnTo>
                  <a:pt x="513842" y="777239"/>
                </a:lnTo>
                <a:lnTo>
                  <a:pt x="517144" y="777239"/>
                </a:lnTo>
                <a:lnTo>
                  <a:pt x="520573" y="775080"/>
                </a:lnTo>
                <a:lnTo>
                  <a:pt x="522731" y="770826"/>
                </a:lnTo>
                <a:lnTo>
                  <a:pt x="523875" y="766508"/>
                </a:lnTo>
                <a:lnTo>
                  <a:pt x="525018" y="760094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213370" y="3860291"/>
            <a:ext cx="172707" cy="166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432941" y="3590544"/>
            <a:ext cx="234060" cy="2251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75360" y="4032503"/>
            <a:ext cx="231597" cy="2224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96128" y="3630167"/>
            <a:ext cx="1740407" cy="7955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913849" y="2451061"/>
            <a:ext cx="1342208" cy="8151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66747" y="2714234"/>
            <a:ext cx="1885506" cy="5993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02663" y="4255008"/>
            <a:ext cx="1729739" cy="4617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17091" y="1118616"/>
            <a:ext cx="1488948" cy="7452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39444" y="158622"/>
            <a:ext cx="698182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Some </a:t>
            </a:r>
            <a:r>
              <a:rPr dirty="0" sz="1800" spc="-10">
                <a:latin typeface="Arial"/>
                <a:cs typeface="Arial"/>
              </a:rPr>
              <a:t>examples </a:t>
            </a:r>
            <a:r>
              <a:rPr dirty="0" sz="1800">
                <a:latin typeface="Arial"/>
                <a:cs typeface="Arial"/>
              </a:rPr>
              <a:t>of </a:t>
            </a:r>
            <a:r>
              <a:rPr dirty="0" sz="1800" spc="-5">
                <a:latin typeface="Arial"/>
                <a:cs typeface="Arial"/>
              </a:rPr>
              <a:t>Databases in computing </a:t>
            </a:r>
            <a:r>
              <a:rPr dirty="0" sz="1800">
                <a:latin typeface="Arial"/>
                <a:cs typeface="Arial"/>
              </a:rPr>
              <a:t>– </a:t>
            </a:r>
            <a:r>
              <a:rPr dirty="0" sz="1800" spc="-5">
                <a:latin typeface="Arial"/>
                <a:cs typeface="Arial"/>
              </a:rPr>
              <a:t>find </a:t>
            </a:r>
            <a:r>
              <a:rPr dirty="0" sz="1800">
                <a:latin typeface="Arial"/>
                <a:cs typeface="Arial"/>
              </a:rPr>
              <a:t>the </a:t>
            </a:r>
            <a:r>
              <a:rPr dirty="0" sz="1800" spc="-5">
                <a:latin typeface="Arial"/>
                <a:cs typeface="Arial"/>
              </a:rPr>
              <a:t>details on</a:t>
            </a:r>
            <a:r>
              <a:rPr dirty="0" sz="1800" spc="13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your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subject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guide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15711" y="1077043"/>
            <a:ext cx="1580393" cy="7271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553212"/>
            <a:ext cx="3290316" cy="3642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321800" y="668610"/>
            <a:ext cx="3392133" cy="24785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827020" y="608076"/>
            <a:ext cx="3835400" cy="3954145"/>
          </a:xfrm>
          <a:custGeom>
            <a:avLst/>
            <a:gdLst/>
            <a:ahLst/>
            <a:cxnLst/>
            <a:rect l="l" t="t" r="r" b="b"/>
            <a:pathLst>
              <a:path w="3835400" h="3954145">
                <a:moveTo>
                  <a:pt x="0" y="0"/>
                </a:moveTo>
                <a:lnTo>
                  <a:pt x="3835273" y="3953941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427732" y="687323"/>
            <a:ext cx="3965575" cy="3874135"/>
          </a:xfrm>
          <a:custGeom>
            <a:avLst/>
            <a:gdLst/>
            <a:ahLst/>
            <a:cxnLst/>
            <a:rect l="l" t="t" r="r" b="b"/>
            <a:pathLst>
              <a:path w="3965575" h="3874135">
                <a:moveTo>
                  <a:pt x="3965321" y="0"/>
                </a:moveTo>
                <a:lnTo>
                  <a:pt x="0" y="3873754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581401" y="4561738"/>
            <a:ext cx="406844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95" b="1">
                <a:latin typeface="Gill Sans MT"/>
                <a:cs typeface="Gill Sans MT"/>
              </a:rPr>
              <a:t>Never </a:t>
            </a:r>
            <a:r>
              <a:rPr dirty="0" sz="2400" spc="-15" b="1">
                <a:latin typeface="Gill Sans MT"/>
                <a:cs typeface="Gill Sans MT"/>
              </a:rPr>
              <a:t>need </a:t>
            </a:r>
            <a:r>
              <a:rPr dirty="0" sz="2400" spc="-70" b="1">
                <a:latin typeface="Gill Sans MT"/>
                <a:cs typeface="Gill Sans MT"/>
              </a:rPr>
              <a:t>to </a:t>
            </a:r>
            <a:r>
              <a:rPr dirty="0" sz="2400" spc="35" b="1">
                <a:latin typeface="Gill Sans MT"/>
                <a:cs typeface="Gill Sans MT"/>
              </a:rPr>
              <a:t>pay </a:t>
            </a:r>
            <a:r>
              <a:rPr dirty="0" sz="2400" spc="-25" b="1">
                <a:latin typeface="Gill Sans MT"/>
                <a:cs typeface="Gill Sans MT"/>
              </a:rPr>
              <a:t>for</a:t>
            </a:r>
            <a:r>
              <a:rPr dirty="0" sz="2400" spc="-10" b="1">
                <a:latin typeface="Gill Sans MT"/>
                <a:cs typeface="Gill Sans MT"/>
              </a:rPr>
              <a:t> </a:t>
            </a:r>
            <a:r>
              <a:rPr dirty="0" sz="2400" spc="30" b="1">
                <a:latin typeface="Gill Sans MT"/>
                <a:cs typeface="Gill Sans MT"/>
              </a:rPr>
              <a:t>access</a:t>
            </a:r>
            <a:endParaRPr sz="24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0291" y="149478"/>
            <a:ext cx="5673725" cy="19316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500" spc="-5">
                <a:solidFill>
                  <a:srgbClr val="49B4A4"/>
                </a:solidFill>
                <a:latin typeface="Arial"/>
                <a:cs typeface="Arial"/>
              </a:rPr>
              <a:t>HELLO!</a:t>
            </a:r>
            <a:endParaRPr sz="125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0291" y="2885643"/>
            <a:ext cx="5346700" cy="11214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4760"/>
              </a:lnSpc>
              <a:spcBef>
                <a:spcPts val="95"/>
              </a:spcBef>
            </a:pPr>
            <a:r>
              <a:rPr dirty="0" sz="4000" spc="-10" b="1">
                <a:latin typeface="Calibri"/>
                <a:cs typeface="Calibri"/>
              </a:rPr>
              <a:t>Sharon</a:t>
            </a:r>
            <a:r>
              <a:rPr dirty="0" sz="4000" spc="15" b="1">
                <a:latin typeface="Calibri"/>
                <a:cs typeface="Calibri"/>
              </a:rPr>
              <a:t> </a:t>
            </a:r>
            <a:r>
              <a:rPr dirty="0" sz="4000" spc="-10" b="1">
                <a:latin typeface="Calibri"/>
                <a:cs typeface="Calibri"/>
              </a:rPr>
              <a:t>Latham</a:t>
            </a:r>
            <a:endParaRPr sz="4000">
              <a:latin typeface="Calibri"/>
              <a:cs typeface="Calibri"/>
            </a:endParaRPr>
          </a:p>
          <a:p>
            <a:pPr marL="12700">
              <a:lnSpc>
                <a:spcPts val="2035"/>
              </a:lnSpc>
            </a:pPr>
            <a:r>
              <a:rPr dirty="0" sz="1800" spc="-15">
                <a:latin typeface="Calibri"/>
                <a:cs typeface="Calibri"/>
              </a:rPr>
              <a:t>Faculty </a:t>
            </a:r>
            <a:r>
              <a:rPr dirty="0" sz="1800" spc="-10">
                <a:latin typeface="Calibri"/>
                <a:cs typeface="Calibri"/>
              </a:rPr>
              <a:t>Librarian </a:t>
            </a:r>
            <a:r>
              <a:rPr dirty="0" sz="1800">
                <a:latin typeface="Calibri"/>
                <a:cs typeface="Calibri"/>
              </a:rPr>
              <a:t>– </a:t>
            </a:r>
            <a:r>
              <a:rPr dirty="0" sz="1800" spc="-5">
                <a:latin typeface="Calibri"/>
                <a:cs typeface="Calibri"/>
              </a:rPr>
              <a:t>Computing, Engineering, Science</a:t>
            </a:r>
            <a:r>
              <a:rPr dirty="0" sz="1800" spc="16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(CES)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1835"/>
              </a:lnSpc>
            </a:pPr>
            <a:r>
              <a:rPr dirty="0" sz="1600" spc="-5">
                <a:latin typeface="Calibri"/>
                <a:cs typeface="Calibri"/>
                <a:hlinkClick r:id="rId2"/>
              </a:rPr>
              <a:t>sharon.latham@southwales.ac.uk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19957" y="3996334"/>
            <a:ext cx="3942079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65" b="1">
                <a:latin typeface="Gill Sans MT"/>
                <a:cs typeface="Gill Sans MT"/>
              </a:rPr>
              <a:t>Google</a:t>
            </a:r>
            <a:r>
              <a:rPr dirty="0" sz="4400" spc="-160" b="1">
                <a:latin typeface="Gill Sans MT"/>
                <a:cs typeface="Gill Sans MT"/>
              </a:rPr>
              <a:t> </a:t>
            </a:r>
            <a:r>
              <a:rPr dirty="0" sz="4400" spc="-40" b="1">
                <a:latin typeface="Gill Sans MT"/>
                <a:cs typeface="Gill Sans MT"/>
              </a:rPr>
              <a:t>Scholar</a:t>
            </a:r>
            <a:endParaRPr sz="440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60617" y="1876908"/>
            <a:ext cx="1769745" cy="1912620"/>
          </a:xfrm>
          <a:custGeom>
            <a:avLst/>
            <a:gdLst/>
            <a:ahLst/>
            <a:cxnLst/>
            <a:rect l="l" t="t" r="r" b="b"/>
            <a:pathLst>
              <a:path w="1769745" h="1912620">
                <a:moveTo>
                  <a:pt x="1488938" y="1742464"/>
                </a:moveTo>
                <a:lnTo>
                  <a:pt x="1195130" y="1742464"/>
                </a:lnTo>
                <a:lnTo>
                  <a:pt x="1494596" y="1912390"/>
                </a:lnTo>
                <a:lnTo>
                  <a:pt x="1488938" y="1742464"/>
                </a:lnTo>
                <a:close/>
              </a:path>
              <a:path w="1769745" h="1912620">
                <a:moveTo>
                  <a:pt x="877540" y="0"/>
                </a:moveTo>
                <a:lnTo>
                  <a:pt x="832250" y="1189"/>
                </a:lnTo>
                <a:lnTo>
                  <a:pt x="787052" y="4724"/>
                </a:lnTo>
                <a:lnTo>
                  <a:pt x="742041" y="10611"/>
                </a:lnTo>
                <a:lnTo>
                  <a:pt x="697314" y="18853"/>
                </a:lnTo>
                <a:lnTo>
                  <a:pt x="652964" y="29456"/>
                </a:lnTo>
                <a:lnTo>
                  <a:pt x="609088" y="42425"/>
                </a:lnTo>
                <a:lnTo>
                  <a:pt x="565781" y="57765"/>
                </a:lnTo>
                <a:lnTo>
                  <a:pt x="523139" y="75480"/>
                </a:lnTo>
                <a:lnTo>
                  <a:pt x="481255" y="95575"/>
                </a:lnTo>
                <a:lnTo>
                  <a:pt x="440227" y="118055"/>
                </a:lnTo>
                <a:lnTo>
                  <a:pt x="400150" y="142926"/>
                </a:lnTo>
                <a:lnTo>
                  <a:pt x="361118" y="170191"/>
                </a:lnTo>
                <a:lnTo>
                  <a:pt x="323227" y="199856"/>
                </a:lnTo>
                <a:lnTo>
                  <a:pt x="286572" y="231926"/>
                </a:lnTo>
                <a:lnTo>
                  <a:pt x="252767" y="264859"/>
                </a:lnTo>
                <a:lnTo>
                  <a:pt x="221063" y="299174"/>
                </a:lnTo>
                <a:lnTo>
                  <a:pt x="191465" y="334782"/>
                </a:lnTo>
                <a:lnTo>
                  <a:pt x="163976" y="371597"/>
                </a:lnTo>
                <a:lnTo>
                  <a:pt x="138601" y="409530"/>
                </a:lnTo>
                <a:lnTo>
                  <a:pt x="115342" y="448495"/>
                </a:lnTo>
                <a:lnTo>
                  <a:pt x="94204" y="488402"/>
                </a:lnTo>
                <a:lnTo>
                  <a:pt x="75187" y="529174"/>
                </a:lnTo>
                <a:lnTo>
                  <a:pt x="58304" y="570696"/>
                </a:lnTo>
                <a:lnTo>
                  <a:pt x="43550" y="612906"/>
                </a:lnTo>
                <a:lnTo>
                  <a:pt x="30932" y="655710"/>
                </a:lnTo>
                <a:lnTo>
                  <a:pt x="20452" y="699018"/>
                </a:lnTo>
                <a:lnTo>
                  <a:pt x="12115" y="742743"/>
                </a:lnTo>
                <a:lnTo>
                  <a:pt x="5925" y="786798"/>
                </a:lnTo>
                <a:lnTo>
                  <a:pt x="1885" y="831094"/>
                </a:lnTo>
                <a:lnTo>
                  <a:pt x="0" y="875545"/>
                </a:lnTo>
                <a:lnTo>
                  <a:pt x="271" y="920061"/>
                </a:lnTo>
                <a:lnTo>
                  <a:pt x="2705" y="964557"/>
                </a:lnTo>
                <a:lnTo>
                  <a:pt x="7303" y="1008943"/>
                </a:lnTo>
                <a:lnTo>
                  <a:pt x="14071" y="1053133"/>
                </a:lnTo>
                <a:lnTo>
                  <a:pt x="23011" y="1097039"/>
                </a:lnTo>
                <a:lnTo>
                  <a:pt x="34127" y="1140572"/>
                </a:lnTo>
                <a:lnTo>
                  <a:pt x="47424" y="1183646"/>
                </a:lnTo>
                <a:lnTo>
                  <a:pt x="62904" y="1226172"/>
                </a:lnTo>
                <a:lnTo>
                  <a:pt x="80597" y="1268115"/>
                </a:lnTo>
                <a:lnTo>
                  <a:pt x="100431" y="1309232"/>
                </a:lnTo>
                <a:lnTo>
                  <a:pt x="122485" y="1349590"/>
                </a:lnTo>
                <a:lnTo>
                  <a:pt x="146737" y="1389050"/>
                </a:lnTo>
                <a:lnTo>
                  <a:pt x="173192" y="1427524"/>
                </a:lnTo>
                <a:lnTo>
                  <a:pt x="201853" y="1464925"/>
                </a:lnTo>
                <a:lnTo>
                  <a:pt x="232724" y="1501164"/>
                </a:lnTo>
                <a:lnTo>
                  <a:pt x="266807" y="1537128"/>
                </a:lnTo>
                <a:lnTo>
                  <a:pt x="302485" y="1570882"/>
                </a:lnTo>
                <a:lnTo>
                  <a:pt x="339658" y="1602399"/>
                </a:lnTo>
                <a:lnTo>
                  <a:pt x="378224" y="1631654"/>
                </a:lnTo>
                <a:lnTo>
                  <a:pt x="418082" y="1658623"/>
                </a:lnTo>
                <a:lnTo>
                  <a:pt x="459131" y="1683278"/>
                </a:lnTo>
                <a:lnTo>
                  <a:pt x="501269" y="1705596"/>
                </a:lnTo>
                <a:lnTo>
                  <a:pt x="544394" y="1725550"/>
                </a:lnTo>
                <a:lnTo>
                  <a:pt x="588406" y="1743115"/>
                </a:lnTo>
                <a:lnTo>
                  <a:pt x="633239" y="1758275"/>
                </a:lnTo>
                <a:lnTo>
                  <a:pt x="678685" y="1770976"/>
                </a:lnTo>
                <a:lnTo>
                  <a:pt x="724748" y="1781221"/>
                </a:lnTo>
                <a:lnTo>
                  <a:pt x="771293" y="1788975"/>
                </a:lnTo>
                <a:lnTo>
                  <a:pt x="818218" y="1794212"/>
                </a:lnTo>
                <a:lnTo>
                  <a:pt x="865421" y="1796908"/>
                </a:lnTo>
                <a:lnTo>
                  <a:pt x="912801" y="1797036"/>
                </a:lnTo>
                <a:lnTo>
                  <a:pt x="960258" y="1794572"/>
                </a:lnTo>
                <a:lnTo>
                  <a:pt x="1007688" y="1789489"/>
                </a:lnTo>
                <a:lnTo>
                  <a:pt x="1054992" y="1781762"/>
                </a:lnTo>
                <a:lnTo>
                  <a:pt x="1102068" y="1771366"/>
                </a:lnTo>
                <a:lnTo>
                  <a:pt x="1148844" y="1758265"/>
                </a:lnTo>
                <a:lnTo>
                  <a:pt x="1195130" y="1742464"/>
                </a:lnTo>
                <a:lnTo>
                  <a:pt x="1488938" y="1742464"/>
                </a:lnTo>
                <a:lnTo>
                  <a:pt x="1483039" y="1565299"/>
                </a:lnTo>
                <a:lnTo>
                  <a:pt x="1516833" y="1532378"/>
                </a:lnTo>
                <a:lnTo>
                  <a:pt x="1548526" y="1498073"/>
                </a:lnTo>
                <a:lnTo>
                  <a:pt x="1578114" y="1462473"/>
                </a:lnTo>
                <a:lnTo>
                  <a:pt x="1605593" y="1425666"/>
                </a:lnTo>
                <a:lnTo>
                  <a:pt x="1630961" y="1387738"/>
                </a:lnTo>
                <a:lnTo>
                  <a:pt x="1654212" y="1348779"/>
                </a:lnTo>
                <a:lnTo>
                  <a:pt x="1675344" y="1308875"/>
                </a:lnTo>
                <a:lnTo>
                  <a:pt x="1694373" y="1268064"/>
                </a:lnTo>
                <a:lnTo>
                  <a:pt x="1711233" y="1226586"/>
                </a:lnTo>
                <a:lnTo>
                  <a:pt x="1725983" y="1184376"/>
                </a:lnTo>
                <a:lnTo>
                  <a:pt x="1738599" y="1141572"/>
                </a:lnTo>
                <a:lnTo>
                  <a:pt x="1749076" y="1098263"/>
                </a:lnTo>
                <a:lnTo>
                  <a:pt x="1757411" y="1054536"/>
                </a:lnTo>
                <a:lnTo>
                  <a:pt x="1763600" y="1010480"/>
                </a:lnTo>
                <a:lnTo>
                  <a:pt x="1767640" y="966181"/>
                </a:lnTo>
                <a:lnTo>
                  <a:pt x="1769526" y="921727"/>
                </a:lnTo>
                <a:lnTo>
                  <a:pt x="1769256" y="877207"/>
                </a:lnTo>
                <a:lnTo>
                  <a:pt x="1766824" y="832708"/>
                </a:lnTo>
                <a:lnTo>
                  <a:pt x="1762229" y="788317"/>
                </a:lnTo>
                <a:lnTo>
                  <a:pt x="1755464" y="744123"/>
                </a:lnTo>
                <a:lnTo>
                  <a:pt x="1746528" y="700214"/>
                </a:lnTo>
                <a:lnTo>
                  <a:pt x="1735416" y="656676"/>
                </a:lnTo>
                <a:lnTo>
                  <a:pt x="1722125" y="613598"/>
                </a:lnTo>
                <a:lnTo>
                  <a:pt x="1706651" y="571068"/>
                </a:lnTo>
                <a:lnTo>
                  <a:pt x="1688985" y="529165"/>
                </a:lnTo>
                <a:lnTo>
                  <a:pt x="1669137" y="488002"/>
                </a:lnTo>
                <a:lnTo>
                  <a:pt x="1647091" y="447641"/>
                </a:lnTo>
                <a:lnTo>
                  <a:pt x="1622847" y="408179"/>
                </a:lnTo>
                <a:lnTo>
                  <a:pt x="1596400" y="369703"/>
                </a:lnTo>
                <a:lnTo>
                  <a:pt x="1567748" y="332301"/>
                </a:lnTo>
                <a:lnTo>
                  <a:pt x="1536887" y="296061"/>
                </a:lnTo>
                <a:lnTo>
                  <a:pt x="1503093" y="260376"/>
                </a:lnTo>
                <a:lnTo>
                  <a:pt x="1467865" y="226959"/>
                </a:lnTo>
                <a:lnTo>
                  <a:pt x="1431299" y="195815"/>
                </a:lnTo>
                <a:lnTo>
                  <a:pt x="1393490" y="166949"/>
                </a:lnTo>
                <a:lnTo>
                  <a:pt x="1354533" y="140366"/>
                </a:lnTo>
                <a:lnTo>
                  <a:pt x="1314524" y="116070"/>
                </a:lnTo>
                <a:lnTo>
                  <a:pt x="1273558" y="94066"/>
                </a:lnTo>
                <a:lnTo>
                  <a:pt x="1231731" y="74360"/>
                </a:lnTo>
                <a:lnTo>
                  <a:pt x="1189137" y="56956"/>
                </a:lnTo>
                <a:lnTo>
                  <a:pt x="1145873" y="41859"/>
                </a:lnTo>
                <a:lnTo>
                  <a:pt x="1102033" y="29074"/>
                </a:lnTo>
                <a:lnTo>
                  <a:pt x="1057713" y="18606"/>
                </a:lnTo>
                <a:lnTo>
                  <a:pt x="1013008" y="10460"/>
                </a:lnTo>
                <a:lnTo>
                  <a:pt x="968014" y="4640"/>
                </a:lnTo>
                <a:lnTo>
                  <a:pt x="922826" y="1151"/>
                </a:lnTo>
                <a:lnTo>
                  <a:pt x="877540" y="0"/>
                </a:lnTo>
                <a:close/>
              </a:path>
            </a:pathLst>
          </a:custGeom>
          <a:solidFill>
            <a:srgbClr val="FFA300">
              <a:alpha val="7137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27758" y="2333370"/>
            <a:ext cx="1193165" cy="800100"/>
          </a:xfrm>
          <a:custGeom>
            <a:avLst/>
            <a:gdLst/>
            <a:ahLst/>
            <a:cxnLst/>
            <a:rect l="l" t="t" r="r" b="b"/>
            <a:pathLst>
              <a:path w="1193164" h="800100">
                <a:moveTo>
                  <a:pt x="1014984" y="601726"/>
                </a:moveTo>
                <a:lnTo>
                  <a:pt x="976376" y="636905"/>
                </a:lnTo>
                <a:lnTo>
                  <a:pt x="930910" y="672211"/>
                </a:lnTo>
                <a:lnTo>
                  <a:pt x="883920" y="705485"/>
                </a:lnTo>
                <a:lnTo>
                  <a:pt x="831850" y="735076"/>
                </a:lnTo>
                <a:lnTo>
                  <a:pt x="776351" y="760984"/>
                </a:lnTo>
                <a:lnTo>
                  <a:pt x="719201" y="781304"/>
                </a:lnTo>
                <a:lnTo>
                  <a:pt x="658749" y="794385"/>
                </a:lnTo>
                <a:lnTo>
                  <a:pt x="596519" y="799846"/>
                </a:lnTo>
                <a:lnTo>
                  <a:pt x="567944" y="799846"/>
                </a:lnTo>
                <a:lnTo>
                  <a:pt x="541020" y="796163"/>
                </a:lnTo>
                <a:lnTo>
                  <a:pt x="487299" y="785114"/>
                </a:lnTo>
                <a:lnTo>
                  <a:pt x="433451" y="768477"/>
                </a:lnTo>
                <a:lnTo>
                  <a:pt x="383159" y="748030"/>
                </a:lnTo>
                <a:lnTo>
                  <a:pt x="359537" y="735076"/>
                </a:lnTo>
                <a:lnTo>
                  <a:pt x="334391" y="722122"/>
                </a:lnTo>
                <a:lnTo>
                  <a:pt x="289052" y="692404"/>
                </a:lnTo>
                <a:lnTo>
                  <a:pt x="245364" y="661035"/>
                </a:lnTo>
                <a:lnTo>
                  <a:pt x="204978" y="625856"/>
                </a:lnTo>
                <a:lnTo>
                  <a:pt x="166370" y="592455"/>
                </a:lnTo>
                <a:lnTo>
                  <a:pt x="130937" y="557403"/>
                </a:lnTo>
                <a:lnTo>
                  <a:pt x="99060" y="524002"/>
                </a:lnTo>
                <a:lnTo>
                  <a:pt x="72136" y="492506"/>
                </a:lnTo>
                <a:lnTo>
                  <a:pt x="26797" y="436880"/>
                </a:lnTo>
                <a:lnTo>
                  <a:pt x="0" y="399923"/>
                </a:lnTo>
                <a:lnTo>
                  <a:pt x="26797" y="362839"/>
                </a:lnTo>
                <a:lnTo>
                  <a:pt x="72136" y="307340"/>
                </a:lnTo>
                <a:lnTo>
                  <a:pt x="99060" y="275844"/>
                </a:lnTo>
                <a:lnTo>
                  <a:pt x="130937" y="242443"/>
                </a:lnTo>
                <a:lnTo>
                  <a:pt x="166370" y="207264"/>
                </a:lnTo>
                <a:lnTo>
                  <a:pt x="204978" y="173990"/>
                </a:lnTo>
                <a:lnTo>
                  <a:pt x="245364" y="140716"/>
                </a:lnTo>
                <a:lnTo>
                  <a:pt x="289052" y="107315"/>
                </a:lnTo>
                <a:lnTo>
                  <a:pt x="334391" y="77724"/>
                </a:lnTo>
                <a:lnTo>
                  <a:pt x="359537" y="64770"/>
                </a:lnTo>
                <a:lnTo>
                  <a:pt x="383159" y="51816"/>
                </a:lnTo>
                <a:lnTo>
                  <a:pt x="433451" y="31368"/>
                </a:lnTo>
                <a:lnTo>
                  <a:pt x="487299" y="14731"/>
                </a:lnTo>
                <a:lnTo>
                  <a:pt x="541020" y="3556"/>
                </a:lnTo>
                <a:lnTo>
                  <a:pt x="567944" y="0"/>
                </a:lnTo>
                <a:lnTo>
                  <a:pt x="596519" y="0"/>
                </a:lnTo>
                <a:lnTo>
                  <a:pt x="658749" y="5461"/>
                </a:lnTo>
                <a:lnTo>
                  <a:pt x="719201" y="18415"/>
                </a:lnTo>
                <a:lnTo>
                  <a:pt x="776351" y="38862"/>
                </a:lnTo>
                <a:lnTo>
                  <a:pt x="831850" y="64770"/>
                </a:lnTo>
                <a:lnTo>
                  <a:pt x="883920" y="94361"/>
                </a:lnTo>
                <a:lnTo>
                  <a:pt x="930910" y="127635"/>
                </a:lnTo>
                <a:lnTo>
                  <a:pt x="976376" y="162941"/>
                </a:lnTo>
                <a:lnTo>
                  <a:pt x="1014984" y="198120"/>
                </a:lnTo>
                <a:lnTo>
                  <a:pt x="1048639" y="229616"/>
                </a:lnTo>
                <a:lnTo>
                  <a:pt x="1078865" y="260985"/>
                </a:lnTo>
                <a:lnTo>
                  <a:pt x="1105789" y="290576"/>
                </a:lnTo>
                <a:lnTo>
                  <a:pt x="1167892" y="366522"/>
                </a:lnTo>
                <a:lnTo>
                  <a:pt x="1193165" y="399923"/>
                </a:lnTo>
                <a:lnTo>
                  <a:pt x="1167892" y="433324"/>
                </a:lnTo>
                <a:lnTo>
                  <a:pt x="1129284" y="481330"/>
                </a:lnTo>
                <a:lnTo>
                  <a:pt x="1078865" y="538861"/>
                </a:lnTo>
                <a:lnTo>
                  <a:pt x="1048639" y="570230"/>
                </a:lnTo>
                <a:lnTo>
                  <a:pt x="1014984" y="60172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112264" y="2610739"/>
            <a:ext cx="222885" cy="245745"/>
          </a:xfrm>
          <a:custGeom>
            <a:avLst/>
            <a:gdLst/>
            <a:ahLst/>
            <a:cxnLst/>
            <a:rect l="l" t="t" r="r" b="b"/>
            <a:pathLst>
              <a:path w="222885" h="245744">
                <a:moveTo>
                  <a:pt x="0" y="122555"/>
                </a:moveTo>
                <a:lnTo>
                  <a:pt x="1778" y="109600"/>
                </a:lnTo>
                <a:lnTo>
                  <a:pt x="3429" y="98425"/>
                </a:lnTo>
                <a:lnTo>
                  <a:pt x="5080" y="85343"/>
                </a:lnTo>
                <a:lnTo>
                  <a:pt x="10160" y="74294"/>
                </a:lnTo>
                <a:lnTo>
                  <a:pt x="13462" y="64897"/>
                </a:lnTo>
                <a:lnTo>
                  <a:pt x="20319" y="53848"/>
                </a:lnTo>
                <a:lnTo>
                  <a:pt x="25273" y="44450"/>
                </a:lnTo>
                <a:lnTo>
                  <a:pt x="33655" y="37084"/>
                </a:lnTo>
                <a:lnTo>
                  <a:pt x="40512" y="27812"/>
                </a:lnTo>
                <a:lnTo>
                  <a:pt x="48894" y="22225"/>
                </a:lnTo>
                <a:lnTo>
                  <a:pt x="59055" y="14859"/>
                </a:lnTo>
                <a:lnTo>
                  <a:pt x="67437" y="11049"/>
                </a:lnTo>
                <a:lnTo>
                  <a:pt x="77597" y="5461"/>
                </a:lnTo>
                <a:lnTo>
                  <a:pt x="89281" y="3683"/>
                </a:lnTo>
                <a:lnTo>
                  <a:pt x="99441" y="1778"/>
                </a:lnTo>
                <a:lnTo>
                  <a:pt x="111252" y="0"/>
                </a:lnTo>
                <a:lnTo>
                  <a:pt x="123062" y="1778"/>
                </a:lnTo>
                <a:lnTo>
                  <a:pt x="133096" y="3683"/>
                </a:lnTo>
                <a:lnTo>
                  <a:pt x="144906" y="5461"/>
                </a:lnTo>
                <a:lnTo>
                  <a:pt x="155067" y="11049"/>
                </a:lnTo>
                <a:lnTo>
                  <a:pt x="163449" y="14859"/>
                </a:lnTo>
                <a:lnTo>
                  <a:pt x="173609" y="22225"/>
                </a:lnTo>
                <a:lnTo>
                  <a:pt x="181991" y="27812"/>
                </a:lnTo>
                <a:lnTo>
                  <a:pt x="188722" y="37084"/>
                </a:lnTo>
                <a:lnTo>
                  <a:pt x="197231" y="44450"/>
                </a:lnTo>
                <a:lnTo>
                  <a:pt x="202184" y="53848"/>
                </a:lnTo>
                <a:lnTo>
                  <a:pt x="208915" y="64897"/>
                </a:lnTo>
                <a:lnTo>
                  <a:pt x="212344" y="74294"/>
                </a:lnTo>
                <a:lnTo>
                  <a:pt x="217424" y="85343"/>
                </a:lnTo>
                <a:lnTo>
                  <a:pt x="219075" y="98425"/>
                </a:lnTo>
                <a:lnTo>
                  <a:pt x="220725" y="109600"/>
                </a:lnTo>
                <a:lnTo>
                  <a:pt x="222377" y="122555"/>
                </a:lnTo>
                <a:lnTo>
                  <a:pt x="220725" y="135636"/>
                </a:lnTo>
                <a:lnTo>
                  <a:pt x="219075" y="146685"/>
                </a:lnTo>
                <a:lnTo>
                  <a:pt x="217424" y="159766"/>
                </a:lnTo>
                <a:lnTo>
                  <a:pt x="212344" y="170942"/>
                </a:lnTo>
                <a:lnTo>
                  <a:pt x="208915" y="180212"/>
                </a:lnTo>
                <a:lnTo>
                  <a:pt x="202184" y="191262"/>
                </a:lnTo>
                <a:lnTo>
                  <a:pt x="197231" y="200660"/>
                </a:lnTo>
                <a:lnTo>
                  <a:pt x="188722" y="208025"/>
                </a:lnTo>
                <a:lnTo>
                  <a:pt x="181991" y="217297"/>
                </a:lnTo>
                <a:lnTo>
                  <a:pt x="173609" y="223012"/>
                </a:lnTo>
                <a:lnTo>
                  <a:pt x="163449" y="230378"/>
                </a:lnTo>
                <a:lnTo>
                  <a:pt x="155067" y="234061"/>
                </a:lnTo>
                <a:lnTo>
                  <a:pt x="144906" y="239649"/>
                </a:lnTo>
                <a:lnTo>
                  <a:pt x="133096" y="241554"/>
                </a:lnTo>
                <a:lnTo>
                  <a:pt x="123062" y="243331"/>
                </a:lnTo>
                <a:lnTo>
                  <a:pt x="111252" y="245237"/>
                </a:lnTo>
                <a:lnTo>
                  <a:pt x="99441" y="243331"/>
                </a:lnTo>
                <a:lnTo>
                  <a:pt x="89281" y="241554"/>
                </a:lnTo>
                <a:lnTo>
                  <a:pt x="77597" y="239649"/>
                </a:lnTo>
                <a:lnTo>
                  <a:pt x="67437" y="234061"/>
                </a:lnTo>
                <a:lnTo>
                  <a:pt x="59055" y="230378"/>
                </a:lnTo>
                <a:lnTo>
                  <a:pt x="48894" y="223012"/>
                </a:lnTo>
                <a:lnTo>
                  <a:pt x="40512" y="217297"/>
                </a:lnTo>
                <a:lnTo>
                  <a:pt x="33655" y="208025"/>
                </a:lnTo>
                <a:lnTo>
                  <a:pt x="25273" y="200660"/>
                </a:lnTo>
                <a:lnTo>
                  <a:pt x="20319" y="191262"/>
                </a:lnTo>
                <a:lnTo>
                  <a:pt x="13462" y="180212"/>
                </a:lnTo>
                <a:lnTo>
                  <a:pt x="10160" y="170942"/>
                </a:lnTo>
                <a:lnTo>
                  <a:pt x="5080" y="159766"/>
                </a:lnTo>
                <a:lnTo>
                  <a:pt x="3429" y="146685"/>
                </a:lnTo>
                <a:lnTo>
                  <a:pt x="1778" y="135636"/>
                </a:lnTo>
                <a:lnTo>
                  <a:pt x="0" y="122555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937130" y="2415667"/>
            <a:ext cx="574675" cy="633730"/>
          </a:xfrm>
          <a:custGeom>
            <a:avLst/>
            <a:gdLst/>
            <a:ahLst/>
            <a:cxnLst/>
            <a:rect l="l" t="t" r="r" b="b"/>
            <a:pathLst>
              <a:path w="574675" h="633730">
                <a:moveTo>
                  <a:pt x="0" y="316864"/>
                </a:moveTo>
                <a:lnTo>
                  <a:pt x="1650" y="285369"/>
                </a:lnTo>
                <a:lnTo>
                  <a:pt x="4952" y="253872"/>
                </a:lnTo>
                <a:lnTo>
                  <a:pt x="21843" y="192658"/>
                </a:lnTo>
                <a:lnTo>
                  <a:pt x="48641" y="138937"/>
                </a:lnTo>
                <a:lnTo>
                  <a:pt x="83946" y="92582"/>
                </a:lnTo>
                <a:lnTo>
                  <a:pt x="125983" y="53720"/>
                </a:lnTo>
                <a:lnTo>
                  <a:pt x="174625" y="24002"/>
                </a:lnTo>
                <a:lnTo>
                  <a:pt x="201549" y="14731"/>
                </a:lnTo>
                <a:lnTo>
                  <a:pt x="228345" y="5460"/>
                </a:lnTo>
                <a:lnTo>
                  <a:pt x="256920" y="1777"/>
                </a:lnTo>
                <a:lnTo>
                  <a:pt x="287146" y="0"/>
                </a:lnTo>
                <a:lnTo>
                  <a:pt x="344296" y="5460"/>
                </a:lnTo>
                <a:lnTo>
                  <a:pt x="399669" y="24002"/>
                </a:lnTo>
                <a:lnTo>
                  <a:pt x="448437" y="53720"/>
                </a:lnTo>
                <a:lnTo>
                  <a:pt x="490474" y="92582"/>
                </a:lnTo>
                <a:lnTo>
                  <a:pt x="525652" y="138937"/>
                </a:lnTo>
                <a:lnTo>
                  <a:pt x="552576" y="192658"/>
                </a:lnTo>
                <a:lnTo>
                  <a:pt x="569341" y="253872"/>
                </a:lnTo>
                <a:lnTo>
                  <a:pt x="574294" y="316864"/>
                </a:lnTo>
                <a:lnTo>
                  <a:pt x="569341" y="379856"/>
                </a:lnTo>
                <a:lnTo>
                  <a:pt x="552576" y="441070"/>
                </a:lnTo>
                <a:lnTo>
                  <a:pt x="525652" y="494791"/>
                </a:lnTo>
                <a:lnTo>
                  <a:pt x="490474" y="541146"/>
                </a:lnTo>
                <a:lnTo>
                  <a:pt x="448437" y="580008"/>
                </a:lnTo>
                <a:lnTo>
                  <a:pt x="399669" y="609600"/>
                </a:lnTo>
                <a:lnTo>
                  <a:pt x="344296" y="628269"/>
                </a:lnTo>
                <a:lnTo>
                  <a:pt x="287146" y="633730"/>
                </a:lnTo>
                <a:lnTo>
                  <a:pt x="228345" y="628269"/>
                </a:lnTo>
                <a:lnTo>
                  <a:pt x="174625" y="609600"/>
                </a:lnTo>
                <a:lnTo>
                  <a:pt x="125983" y="580008"/>
                </a:lnTo>
                <a:lnTo>
                  <a:pt x="83946" y="541146"/>
                </a:lnTo>
                <a:lnTo>
                  <a:pt x="48641" y="494791"/>
                </a:lnTo>
                <a:lnTo>
                  <a:pt x="21843" y="441070"/>
                </a:lnTo>
                <a:lnTo>
                  <a:pt x="4952" y="379856"/>
                </a:lnTo>
                <a:lnTo>
                  <a:pt x="0" y="316864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78020" y="3049515"/>
            <a:ext cx="1633220" cy="1743710"/>
          </a:xfrm>
          <a:custGeom>
            <a:avLst/>
            <a:gdLst/>
            <a:ahLst/>
            <a:cxnLst/>
            <a:rect l="l" t="t" r="r" b="b"/>
            <a:pathLst>
              <a:path w="1633220" h="1743710">
                <a:moveTo>
                  <a:pt x="811837" y="0"/>
                </a:moveTo>
                <a:lnTo>
                  <a:pt x="766308" y="1415"/>
                </a:lnTo>
                <a:lnTo>
                  <a:pt x="721148" y="5360"/>
                </a:lnTo>
                <a:lnTo>
                  <a:pt x="676458" y="11790"/>
                </a:lnTo>
                <a:lnTo>
                  <a:pt x="632333" y="20656"/>
                </a:lnTo>
                <a:lnTo>
                  <a:pt x="588871" y="31912"/>
                </a:lnTo>
                <a:lnTo>
                  <a:pt x="546171" y="45512"/>
                </a:lnTo>
                <a:lnTo>
                  <a:pt x="504330" y="61410"/>
                </a:lnTo>
                <a:lnTo>
                  <a:pt x="463445" y="79558"/>
                </a:lnTo>
                <a:lnTo>
                  <a:pt x="423615" y="99909"/>
                </a:lnTo>
                <a:lnTo>
                  <a:pt x="384936" y="122418"/>
                </a:lnTo>
                <a:lnTo>
                  <a:pt x="347508" y="147038"/>
                </a:lnTo>
                <a:lnTo>
                  <a:pt x="311426" y="173721"/>
                </a:lnTo>
                <a:lnTo>
                  <a:pt x="276789" y="202422"/>
                </a:lnTo>
                <a:lnTo>
                  <a:pt x="243695" y="233094"/>
                </a:lnTo>
                <a:lnTo>
                  <a:pt x="212242" y="265690"/>
                </a:lnTo>
                <a:lnTo>
                  <a:pt x="182526" y="300163"/>
                </a:lnTo>
                <a:lnTo>
                  <a:pt x="154645" y="336468"/>
                </a:lnTo>
                <a:lnTo>
                  <a:pt x="128698" y="374557"/>
                </a:lnTo>
                <a:lnTo>
                  <a:pt x="104782" y="414383"/>
                </a:lnTo>
                <a:lnTo>
                  <a:pt x="82995" y="455900"/>
                </a:lnTo>
                <a:lnTo>
                  <a:pt x="63434" y="499062"/>
                </a:lnTo>
                <a:lnTo>
                  <a:pt x="46196" y="543822"/>
                </a:lnTo>
                <a:lnTo>
                  <a:pt x="31125" y="591123"/>
                </a:lnTo>
                <a:lnTo>
                  <a:pt x="19046" y="638843"/>
                </a:lnTo>
                <a:lnTo>
                  <a:pt x="9926" y="686859"/>
                </a:lnTo>
                <a:lnTo>
                  <a:pt x="3733" y="735047"/>
                </a:lnTo>
                <a:lnTo>
                  <a:pt x="435" y="783282"/>
                </a:lnTo>
                <a:lnTo>
                  <a:pt x="0" y="831441"/>
                </a:lnTo>
                <a:lnTo>
                  <a:pt x="2394" y="879399"/>
                </a:lnTo>
                <a:lnTo>
                  <a:pt x="7587" y="927032"/>
                </a:lnTo>
                <a:lnTo>
                  <a:pt x="15545" y="974217"/>
                </a:lnTo>
                <a:lnTo>
                  <a:pt x="26237" y="1020829"/>
                </a:lnTo>
                <a:lnTo>
                  <a:pt x="39630" y="1066745"/>
                </a:lnTo>
                <a:lnTo>
                  <a:pt x="55691" y="1111839"/>
                </a:lnTo>
                <a:lnTo>
                  <a:pt x="74390" y="1155989"/>
                </a:lnTo>
                <a:lnTo>
                  <a:pt x="95693" y="1199069"/>
                </a:lnTo>
                <a:lnTo>
                  <a:pt x="119568" y="1240957"/>
                </a:lnTo>
                <a:lnTo>
                  <a:pt x="145983" y="1281528"/>
                </a:lnTo>
                <a:lnTo>
                  <a:pt x="174905" y="1320658"/>
                </a:lnTo>
                <a:lnTo>
                  <a:pt x="206303" y="1358223"/>
                </a:lnTo>
                <a:lnTo>
                  <a:pt x="240145" y="1394099"/>
                </a:lnTo>
                <a:lnTo>
                  <a:pt x="276396" y="1428161"/>
                </a:lnTo>
                <a:lnTo>
                  <a:pt x="271964" y="1743667"/>
                </a:lnTo>
                <a:lnTo>
                  <a:pt x="545116" y="1586530"/>
                </a:lnTo>
                <a:lnTo>
                  <a:pt x="1090933" y="1586530"/>
                </a:lnTo>
                <a:lnTo>
                  <a:pt x="1128144" y="1572397"/>
                </a:lnTo>
                <a:lnTo>
                  <a:pt x="1169032" y="1554255"/>
                </a:lnTo>
                <a:lnTo>
                  <a:pt x="1208866" y="1533908"/>
                </a:lnTo>
                <a:lnTo>
                  <a:pt x="1247547" y="1511404"/>
                </a:lnTo>
                <a:lnTo>
                  <a:pt x="1284979" y="1486790"/>
                </a:lnTo>
                <a:lnTo>
                  <a:pt x="1321064" y="1460112"/>
                </a:lnTo>
                <a:lnTo>
                  <a:pt x="1355704" y="1431416"/>
                </a:lnTo>
                <a:lnTo>
                  <a:pt x="1388801" y="1400749"/>
                </a:lnTo>
                <a:lnTo>
                  <a:pt x="1420257" y="1368158"/>
                </a:lnTo>
                <a:lnTo>
                  <a:pt x="1449976" y="1333689"/>
                </a:lnTo>
                <a:lnTo>
                  <a:pt x="1477858" y="1297389"/>
                </a:lnTo>
                <a:lnTo>
                  <a:pt x="1503807" y="1259304"/>
                </a:lnTo>
                <a:lnTo>
                  <a:pt x="1527724" y="1219481"/>
                </a:lnTo>
                <a:lnTo>
                  <a:pt x="1549513" y="1177967"/>
                </a:lnTo>
                <a:lnTo>
                  <a:pt x="1569075" y="1134807"/>
                </a:lnTo>
                <a:lnTo>
                  <a:pt x="1586313" y="1090049"/>
                </a:lnTo>
                <a:lnTo>
                  <a:pt x="1600935" y="1044362"/>
                </a:lnTo>
                <a:lnTo>
                  <a:pt x="1612749" y="998454"/>
                </a:lnTo>
                <a:lnTo>
                  <a:pt x="1621802" y="952421"/>
                </a:lnTo>
                <a:lnTo>
                  <a:pt x="1628138" y="906361"/>
                </a:lnTo>
                <a:lnTo>
                  <a:pt x="1631807" y="860374"/>
                </a:lnTo>
                <a:lnTo>
                  <a:pt x="1632854" y="814555"/>
                </a:lnTo>
                <a:lnTo>
                  <a:pt x="1631326" y="769003"/>
                </a:lnTo>
                <a:lnTo>
                  <a:pt x="1627270" y="723816"/>
                </a:lnTo>
                <a:lnTo>
                  <a:pt x="1620733" y="679091"/>
                </a:lnTo>
                <a:lnTo>
                  <a:pt x="1611762" y="634927"/>
                </a:lnTo>
                <a:lnTo>
                  <a:pt x="1600402" y="591421"/>
                </a:lnTo>
                <a:lnTo>
                  <a:pt x="1586702" y="548670"/>
                </a:lnTo>
                <a:lnTo>
                  <a:pt x="1570708" y="506773"/>
                </a:lnTo>
                <a:lnTo>
                  <a:pt x="1552467" y="465828"/>
                </a:lnTo>
                <a:lnTo>
                  <a:pt x="1532025" y="425932"/>
                </a:lnTo>
                <a:lnTo>
                  <a:pt x="1509430" y="387183"/>
                </a:lnTo>
                <a:lnTo>
                  <a:pt x="1484727" y="349678"/>
                </a:lnTo>
                <a:lnTo>
                  <a:pt x="1457965" y="313517"/>
                </a:lnTo>
                <a:lnTo>
                  <a:pt x="1429189" y="278795"/>
                </a:lnTo>
                <a:lnTo>
                  <a:pt x="1398447" y="245612"/>
                </a:lnTo>
                <a:lnTo>
                  <a:pt x="1365785" y="214064"/>
                </a:lnTo>
                <a:lnTo>
                  <a:pt x="1331250" y="184251"/>
                </a:lnTo>
                <a:lnTo>
                  <a:pt x="1294889" y="156269"/>
                </a:lnTo>
                <a:lnTo>
                  <a:pt x="1256749" y="130216"/>
                </a:lnTo>
                <a:lnTo>
                  <a:pt x="1216876" y="106190"/>
                </a:lnTo>
                <a:lnTo>
                  <a:pt x="1175317" y="84289"/>
                </a:lnTo>
                <a:lnTo>
                  <a:pt x="1132119" y="64610"/>
                </a:lnTo>
                <a:lnTo>
                  <a:pt x="1087330" y="47252"/>
                </a:lnTo>
                <a:lnTo>
                  <a:pt x="1041627" y="32507"/>
                </a:lnTo>
                <a:lnTo>
                  <a:pt x="995709" y="20572"/>
                </a:lnTo>
                <a:lnTo>
                  <a:pt x="949674" y="11401"/>
                </a:lnTo>
                <a:lnTo>
                  <a:pt x="903618" y="4946"/>
                </a:lnTo>
                <a:lnTo>
                  <a:pt x="857640" y="1161"/>
                </a:lnTo>
                <a:lnTo>
                  <a:pt x="811837" y="0"/>
                </a:lnTo>
                <a:close/>
              </a:path>
              <a:path w="1633220" h="1743710">
                <a:moveTo>
                  <a:pt x="1090933" y="1586530"/>
                </a:moveTo>
                <a:lnTo>
                  <a:pt x="545116" y="1586530"/>
                </a:lnTo>
                <a:lnTo>
                  <a:pt x="590818" y="1601273"/>
                </a:lnTo>
                <a:lnTo>
                  <a:pt x="636737" y="1613206"/>
                </a:lnTo>
                <a:lnTo>
                  <a:pt x="682774" y="1622377"/>
                </a:lnTo>
                <a:lnTo>
                  <a:pt x="728831" y="1628833"/>
                </a:lnTo>
                <a:lnTo>
                  <a:pt x="774810" y="1632618"/>
                </a:lnTo>
                <a:lnTo>
                  <a:pt x="820615" y="1633782"/>
                </a:lnTo>
                <a:lnTo>
                  <a:pt x="866148" y="1632369"/>
                </a:lnTo>
                <a:lnTo>
                  <a:pt x="911309" y="1628426"/>
                </a:lnTo>
                <a:lnTo>
                  <a:pt x="956003" y="1622000"/>
                </a:lnTo>
                <a:lnTo>
                  <a:pt x="1000131" y="1613138"/>
                </a:lnTo>
                <a:lnTo>
                  <a:pt x="1043596" y="1601886"/>
                </a:lnTo>
                <a:lnTo>
                  <a:pt x="1086299" y="1588290"/>
                </a:lnTo>
                <a:lnTo>
                  <a:pt x="1090933" y="1586530"/>
                </a:lnTo>
                <a:close/>
              </a:path>
            </a:pathLst>
          </a:custGeom>
          <a:solidFill>
            <a:srgbClr val="EC0036">
              <a:alpha val="71372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6830"/>
            <a:ext cx="9144000" cy="51066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295258" y="4816551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FFFFFF"/>
                </a:solidFill>
                <a:latin typeface="Calibri"/>
                <a:cs typeface="Calibri"/>
              </a:rPr>
              <a:t>21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739140"/>
            <a:ext cx="492759" cy="988060"/>
          </a:xfrm>
          <a:custGeom>
            <a:avLst/>
            <a:gdLst/>
            <a:ahLst/>
            <a:cxnLst/>
            <a:rect l="l" t="t" r="r" b="b"/>
            <a:pathLst>
              <a:path w="492759" h="988060">
                <a:moveTo>
                  <a:pt x="332613" y="319277"/>
                </a:moveTo>
                <a:lnTo>
                  <a:pt x="13335" y="319277"/>
                </a:lnTo>
                <a:lnTo>
                  <a:pt x="13335" y="987551"/>
                </a:lnTo>
                <a:lnTo>
                  <a:pt x="332613" y="987551"/>
                </a:lnTo>
                <a:lnTo>
                  <a:pt x="332613" y="319277"/>
                </a:lnTo>
                <a:close/>
              </a:path>
              <a:path w="492759" h="988060">
                <a:moveTo>
                  <a:pt x="172974" y="0"/>
                </a:moveTo>
                <a:lnTo>
                  <a:pt x="0" y="172974"/>
                </a:lnTo>
                <a:lnTo>
                  <a:pt x="0" y="319277"/>
                </a:lnTo>
                <a:lnTo>
                  <a:pt x="492252" y="319277"/>
                </a:lnTo>
                <a:lnTo>
                  <a:pt x="17297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739140"/>
            <a:ext cx="492759" cy="988060"/>
          </a:xfrm>
          <a:custGeom>
            <a:avLst/>
            <a:gdLst/>
            <a:ahLst/>
            <a:cxnLst/>
            <a:rect l="l" t="t" r="r" b="b"/>
            <a:pathLst>
              <a:path w="492759" h="988060">
                <a:moveTo>
                  <a:pt x="0" y="172974"/>
                </a:moveTo>
                <a:lnTo>
                  <a:pt x="172974" y="0"/>
                </a:lnTo>
                <a:lnTo>
                  <a:pt x="492252" y="319277"/>
                </a:lnTo>
                <a:lnTo>
                  <a:pt x="332613" y="319277"/>
                </a:lnTo>
                <a:lnTo>
                  <a:pt x="332613" y="987551"/>
                </a:lnTo>
                <a:lnTo>
                  <a:pt x="13335" y="987551"/>
                </a:lnTo>
                <a:lnTo>
                  <a:pt x="13335" y="319277"/>
                </a:lnTo>
                <a:lnTo>
                  <a:pt x="0" y="319277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99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6115" y="2910839"/>
            <a:ext cx="638810" cy="988060"/>
          </a:xfrm>
          <a:custGeom>
            <a:avLst/>
            <a:gdLst/>
            <a:ahLst/>
            <a:cxnLst/>
            <a:rect l="l" t="t" r="r" b="b"/>
            <a:pathLst>
              <a:path w="638810" h="988060">
                <a:moveTo>
                  <a:pt x="478917" y="319278"/>
                </a:moveTo>
                <a:lnTo>
                  <a:pt x="159638" y="319278"/>
                </a:lnTo>
                <a:lnTo>
                  <a:pt x="159638" y="987552"/>
                </a:lnTo>
                <a:lnTo>
                  <a:pt x="478917" y="987552"/>
                </a:lnTo>
                <a:lnTo>
                  <a:pt x="478917" y="319278"/>
                </a:lnTo>
                <a:close/>
              </a:path>
              <a:path w="638810" h="988060">
                <a:moveTo>
                  <a:pt x="319278" y="0"/>
                </a:moveTo>
                <a:lnTo>
                  <a:pt x="0" y="319278"/>
                </a:lnTo>
                <a:lnTo>
                  <a:pt x="638556" y="319278"/>
                </a:lnTo>
                <a:lnTo>
                  <a:pt x="319278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6115" y="2910839"/>
            <a:ext cx="638810" cy="988060"/>
          </a:xfrm>
          <a:custGeom>
            <a:avLst/>
            <a:gdLst/>
            <a:ahLst/>
            <a:cxnLst/>
            <a:rect l="l" t="t" r="r" b="b"/>
            <a:pathLst>
              <a:path w="638810" h="988060">
                <a:moveTo>
                  <a:pt x="0" y="319278"/>
                </a:moveTo>
                <a:lnTo>
                  <a:pt x="319278" y="0"/>
                </a:lnTo>
                <a:lnTo>
                  <a:pt x="638556" y="319278"/>
                </a:lnTo>
                <a:lnTo>
                  <a:pt x="478917" y="319278"/>
                </a:lnTo>
                <a:lnTo>
                  <a:pt x="478917" y="987552"/>
                </a:lnTo>
                <a:lnTo>
                  <a:pt x="159638" y="987552"/>
                </a:lnTo>
                <a:lnTo>
                  <a:pt x="159638" y="319278"/>
                </a:lnTo>
                <a:lnTo>
                  <a:pt x="0" y="31927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5071"/>
            <a:ext cx="9144000" cy="3750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0395" y="1629155"/>
            <a:ext cx="640080" cy="988060"/>
          </a:xfrm>
          <a:custGeom>
            <a:avLst/>
            <a:gdLst/>
            <a:ahLst/>
            <a:cxnLst/>
            <a:rect l="l" t="t" r="r" b="b"/>
            <a:pathLst>
              <a:path w="640080" h="988060">
                <a:moveTo>
                  <a:pt x="480059" y="320040"/>
                </a:moveTo>
                <a:lnTo>
                  <a:pt x="160019" y="320040"/>
                </a:lnTo>
                <a:lnTo>
                  <a:pt x="160019" y="987552"/>
                </a:lnTo>
                <a:lnTo>
                  <a:pt x="480059" y="987552"/>
                </a:lnTo>
                <a:lnTo>
                  <a:pt x="480059" y="320040"/>
                </a:lnTo>
                <a:close/>
              </a:path>
              <a:path w="640080" h="988060">
                <a:moveTo>
                  <a:pt x="320040" y="0"/>
                </a:moveTo>
                <a:lnTo>
                  <a:pt x="0" y="320040"/>
                </a:lnTo>
                <a:lnTo>
                  <a:pt x="640080" y="320040"/>
                </a:lnTo>
                <a:lnTo>
                  <a:pt x="320040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0395" y="1629155"/>
            <a:ext cx="640080" cy="988060"/>
          </a:xfrm>
          <a:custGeom>
            <a:avLst/>
            <a:gdLst/>
            <a:ahLst/>
            <a:cxnLst/>
            <a:rect l="l" t="t" r="r" b="b"/>
            <a:pathLst>
              <a:path w="640080" h="988060">
                <a:moveTo>
                  <a:pt x="0" y="320040"/>
                </a:moveTo>
                <a:lnTo>
                  <a:pt x="320040" y="0"/>
                </a:lnTo>
                <a:lnTo>
                  <a:pt x="640080" y="320040"/>
                </a:lnTo>
                <a:lnTo>
                  <a:pt x="480059" y="320040"/>
                </a:lnTo>
                <a:lnTo>
                  <a:pt x="480059" y="987552"/>
                </a:lnTo>
                <a:lnTo>
                  <a:pt x="160019" y="987552"/>
                </a:lnTo>
                <a:lnTo>
                  <a:pt x="160019" y="320040"/>
                </a:lnTo>
                <a:lnTo>
                  <a:pt x="0" y="320040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99" cy="3852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868" y="109728"/>
            <a:ext cx="8769096" cy="49316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5558" y="3976522"/>
            <a:ext cx="1735455" cy="10318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600" spc="-5" b="1">
                <a:latin typeface="Gill Sans MT"/>
                <a:cs typeface="Gill Sans MT"/>
              </a:rPr>
              <a:t>Plan</a:t>
            </a:r>
            <a:endParaRPr sz="660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60617" y="1876908"/>
            <a:ext cx="1769745" cy="1912620"/>
          </a:xfrm>
          <a:custGeom>
            <a:avLst/>
            <a:gdLst/>
            <a:ahLst/>
            <a:cxnLst/>
            <a:rect l="l" t="t" r="r" b="b"/>
            <a:pathLst>
              <a:path w="1769745" h="1912620">
                <a:moveTo>
                  <a:pt x="1488938" y="1742464"/>
                </a:moveTo>
                <a:lnTo>
                  <a:pt x="1195130" y="1742464"/>
                </a:lnTo>
                <a:lnTo>
                  <a:pt x="1494596" y="1912390"/>
                </a:lnTo>
                <a:lnTo>
                  <a:pt x="1488938" y="1742464"/>
                </a:lnTo>
                <a:close/>
              </a:path>
              <a:path w="1769745" h="1912620">
                <a:moveTo>
                  <a:pt x="877540" y="0"/>
                </a:moveTo>
                <a:lnTo>
                  <a:pt x="832250" y="1189"/>
                </a:lnTo>
                <a:lnTo>
                  <a:pt x="787052" y="4724"/>
                </a:lnTo>
                <a:lnTo>
                  <a:pt x="742041" y="10611"/>
                </a:lnTo>
                <a:lnTo>
                  <a:pt x="697314" y="18853"/>
                </a:lnTo>
                <a:lnTo>
                  <a:pt x="652964" y="29456"/>
                </a:lnTo>
                <a:lnTo>
                  <a:pt x="609088" y="42425"/>
                </a:lnTo>
                <a:lnTo>
                  <a:pt x="565781" y="57765"/>
                </a:lnTo>
                <a:lnTo>
                  <a:pt x="523139" y="75480"/>
                </a:lnTo>
                <a:lnTo>
                  <a:pt x="481255" y="95575"/>
                </a:lnTo>
                <a:lnTo>
                  <a:pt x="440227" y="118055"/>
                </a:lnTo>
                <a:lnTo>
                  <a:pt x="400150" y="142926"/>
                </a:lnTo>
                <a:lnTo>
                  <a:pt x="361118" y="170191"/>
                </a:lnTo>
                <a:lnTo>
                  <a:pt x="323227" y="199856"/>
                </a:lnTo>
                <a:lnTo>
                  <a:pt x="286572" y="231926"/>
                </a:lnTo>
                <a:lnTo>
                  <a:pt x="252767" y="264859"/>
                </a:lnTo>
                <a:lnTo>
                  <a:pt x="221063" y="299174"/>
                </a:lnTo>
                <a:lnTo>
                  <a:pt x="191465" y="334782"/>
                </a:lnTo>
                <a:lnTo>
                  <a:pt x="163976" y="371597"/>
                </a:lnTo>
                <a:lnTo>
                  <a:pt x="138601" y="409530"/>
                </a:lnTo>
                <a:lnTo>
                  <a:pt x="115342" y="448495"/>
                </a:lnTo>
                <a:lnTo>
                  <a:pt x="94204" y="488402"/>
                </a:lnTo>
                <a:lnTo>
                  <a:pt x="75187" y="529174"/>
                </a:lnTo>
                <a:lnTo>
                  <a:pt x="58304" y="570696"/>
                </a:lnTo>
                <a:lnTo>
                  <a:pt x="43550" y="612906"/>
                </a:lnTo>
                <a:lnTo>
                  <a:pt x="30932" y="655710"/>
                </a:lnTo>
                <a:lnTo>
                  <a:pt x="20452" y="699018"/>
                </a:lnTo>
                <a:lnTo>
                  <a:pt x="12115" y="742743"/>
                </a:lnTo>
                <a:lnTo>
                  <a:pt x="5925" y="786798"/>
                </a:lnTo>
                <a:lnTo>
                  <a:pt x="1885" y="831094"/>
                </a:lnTo>
                <a:lnTo>
                  <a:pt x="0" y="875545"/>
                </a:lnTo>
                <a:lnTo>
                  <a:pt x="271" y="920061"/>
                </a:lnTo>
                <a:lnTo>
                  <a:pt x="2705" y="964557"/>
                </a:lnTo>
                <a:lnTo>
                  <a:pt x="7303" y="1008943"/>
                </a:lnTo>
                <a:lnTo>
                  <a:pt x="14071" y="1053133"/>
                </a:lnTo>
                <a:lnTo>
                  <a:pt x="23011" y="1097039"/>
                </a:lnTo>
                <a:lnTo>
                  <a:pt x="34127" y="1140572"/>
                </a:lnTo>
                <a:lnTo>
                  <a:pt x="47424" y="1183646"/>
                </a:lnTo>
                <a:lnTo>
                  <a:pt x="62904" y="1226172"/>
                </a:lnTo>
                <a:lnTo>
                  <a:pt x="80597" y="1268115"/>
                </a:lnTo>
                <a:lnTo>
                  <a:pt x="100431" y="1309232"/>
                </a:lnTo>
                <a:lnTo>
                  <a:pt x="122485" y="1349590"/>
                </a:lnTo>
                <a:lnTo>
                  <a:pt x="146737" y="1389050"/>
                </a:lnTo>
                <a:lnTo>
                  <a:pt x="173192" y="1427524"/>
                </a:lnTo>
                <a:lnTo>
                  <a:pt x="201853" y="1464925"/>
                </a:lnTo>
                <a:lnTo>
                  <a:pt x="232724" y="1501164"/>
                </a:lnTo>
                <a:lnTo>
                  <a:pt x="266807" y="1537128"/>
                </a:lnTo>
                <a:lnTo>
                  <a:pt x="302485" y="1570882"/>
                </a:lnTo>
                <a:lnTo>
                  <a:pt x="339658" y="1602399"/>
                </a:lnTo>
                <a:lnTo>
                  <a:pt x="378224" y="1631654"/>
                </a:lnTo>
                <a:lnTo>
                  <a:pt x="418082" y="1658623"/>
                </a:lnTo>
                <a:lnTo>
                  <a:pt x="459131" y="1683278"/>
                </a:lnTo>
                <a:lnTo>
                  <a:pt x="501269" y="1705596"/>
                </a:lnTo>
                <a:lnTo>
                  <a:pt x="544394" y="1725550"/>
                </a:lnTo>
                <a:lnTo>
                  <a:pt x="588406" y="1743115"/>
                </a:lnTo>
                <a:lnTo>
                  <a:pt x="633239" y="1758275"/>
                </a:lnTo>
                <a:lnTo>
                  <a:pt x="678685" y="1770976"/>
                </a:lnTo>
                <a:lnTo>
                  <a:pt x="724748" y="1781221"/>
                </a:lnTo>
                <a:lnTo>
                  <a:pt x="771293" y="1788975"/>
                </a:lnTo>
                <a:lnTo>
                  <a:pt x="818218" y="1794212"/>
                </a:lnTo>
                <a:lnTo>
                  <a:pt x="865421" y="1796908"/>
                </a:lnTo>
                <a:lnTo>
                  <a:pt x="912801" y="1797036"/>
                </a:lnTo>
                <a:lnTo>
                  <a:pt x="960258" y="1794572"/>
                </a:lnTo>
                <a:lnTo>
                  <a:pt x="1007688" y="1789489"/>
                </a:lnTo>
                <a:lnTo>
                  <a:pt x="1054992" y="1781762"/>
                </a:lnTo>
                <a:lnTo>
                  <a:pt x="1102068" y="1771366"/>
                </a:lnTo>
                <a:lnTo>
                  <a:pt x="1148844" y="1758265"/>
                </a:lnTo>
                <a:lnTo>
                  <a:pt x="1195130" y="1742464"/>
                </a:lnTo>
                <a:lnTo>
                  <a:pt x="1488938" y="1742464"/>
                </a:lnTo>
                <a:lnTo>
                  <a:pt x="1483039" y="1565299"/>
                </a:lnTo>
                <a:lnTo>
                  <a:pt x="1516833" y="1532378"/>
                </a:lnTo>
                <a:lnTo>
                  <a:pt x="1548526" y="1498073"/>
                </a:lnTo>
                <a:lnTo>
                  <a:pt x="1578114" y="1462473"/>
                </a:lnTo>
                <a:lnTo>
                  <a:pt x="1605593" y="1425666"/>
                </a:lnTo>
                <a:lnTo>
                  <a:pt x="1630961" y="1387738"/>
                </a:lnTo>
                <a:lnTo>
                  <a:pt x="1654212" y="1348779"/>
                </a:lnTo>
                <a:lnTo>
                  <a:pt x="1675344" y="1308875"/>
                </a:lnTo>
                <a:lnTo>
                  <a:pt x="1694373" y="1268064"/>
                </a:lnTo>
                <a:lnTo>
                  <a:pt x="1711233" y="1226586"/>
                </a:lnTo>
                <a:lnTo>
                  <a:pt x="1725983" y="1184376"/>
                </a:lnTo>
                <a:lnTo>
                  <a:pt x="1738599" y="1141572"/>
                </a:lnTo>
                <a:lnTo>
                  <a:pt x="1749076" y="1098263"/>
                </a:lnTo>
                <a:lnTo>
                  <a:pt x="1757411" y="1054536"/>
                </a:lnTo>
                <a:lnTo>
                  <a:pt x="1763600" y="1010480"/>
                </a:lnTo>
                <a:lnTo>
                  <a:pt x="1767640" y="966181"/>
                </a:lnTo>
                <a:lnTo>
                  <a:pt x="1769526" y="921727"/>
                </a:lnTo>
                <a:lnTo>
                  <a:pt x="1769256" y="877207"/>
                </a:lnTo>
                <a:lnTo>
                  <a:pt x="1766824" y="832708"/>
                </a:lnTo>
                <a:lnTo>
                  <a:pt x="1762229" y="788317"/>
                </a:lnTo>
                <a:lnTo>
                  <a:pt x="1755464" y="744123"/>
                </a:lnTo>
                <a:lnTo>
                  <a:pt x="1746528" y="700214"/>
                </a:lnTo>
                <a:lnTo>
                  <a:pt x="1735416" y="656676"/>
                </a:lnTo>
                <a:lnTo>
                  <a:pt x="1722125" y="613598"/>
                </a:lnTo>
                <a:lnTo>
                  <a:pt x="1706651" y="571068"/>
                </a:lnTo>
                <a:lnTo>
                  <a:pt x="1688985" y="529165"/>
                </a:lnTo>
                <a:lnTo>
                  <a:pt x="1669137" y="488002"/>
                </a:lnTo>
                <a:lnTo>
                  <a:pt x="1647091" y="447641"/>
                </a:lnTo>
                <a:lnTo>
                  <a:pt x="1622847" y="408179"/>
                </a:lnTo>
                <a:lnTo>
                  <a:pt x="1596400" y="369703"/>
                </a:lnTo>
                <a:lnTo>
                  <a:pt x="1567748" y="332301"/>
                </a:lnTo>
                <a:lnTo>
                  <a:pt x="1536887" y="296061"/>
                </a:lnTo>
                <a:lnTo>
                  <a:pt x="1503093" y="260376"/>
                </a:lnTo>
                <a:lnTo>
                  <a:pt x="1467865" y="226959"/>
                </a:lnTo>
                <a:lnTo>
                  <a:pt x="1431299" y="195815"/>
                </a:lnTo>
                <a:lnTo>
                  <a:pt x="1393490" y="166949"/>
                </a:lnTo>
                <a:lnTo>
                  <a:pt x="1354533" y="140366"/>
                </a:lnTo>
                <a:lnTo>
                  <a:pt x="1314524" y="116070"/>
                </a:lnTo>
                <a:lnTo>
                  <a:pt x="1273558" y="94066"/>
                </a:lnTo>
                <a:lnTo>
                  <a:pt x="1231731" y="74360"/>
                </a:lnTo>
                <a:lnTo>
                  <a:pt x="1189137" y="56956"/>
                </a:lnTo>
                <a:lnTo>
                  <a:pt x="1145873" y="41859"/>
                </a:lnTo>
                <a:lnTo>
                  <a:pt x="1102033" y="29074"/>
                </a:lnTo>
                <a:lnTo>
                  <a:pt x="1057713" y="18606"/>
                </a:lnTo>
                <a:lnTo>
                  <a:pt x="1013008" y="10460"/>
                </a:lnTo>
                <a:lnTo>
                  <a:pt x="968014" y="4640"/>
                </a:lnTo>
                <a:lnTo>
                  <a:pt x="922826" y="1151"/>
                </a:lnTo>
                <a:lnTo>
                  <a:pt x="877540" y="0"/>
                </a:lnTo>
                <a:close/>
              </a:path>
            </a:pathLst>
          </a:custGeom>
          <a:solidFill>
            <a:srgbClr val="FFA300">
              <a:alpha val="7137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78020" y="3049515"/>
            <a:ext cx="1633220" cy="1743710"/>
          </a:xfrm>
          <a:custGeom>
            <a:avLst/>
            <a:gdLst/>
            <a:ahLst/>
            <a:cxnLst/>
            <a:rect l="l" t="t" r="r" b="b"/>
            <a:pathLst>
              <a:path w="1633220" h="1743710">
                <a:moveTo>
                  <a:pt x="811837" y="0"/>
                </a:moveTo>
                <a:lnTo>
                  <a:pt x="766308" y="1415"/>
                </a:lnTo>
                <a:lnTo>
                  <a:pt x="721148" y="5360"/>
                </a:lnTo>
                <a:lnTo>
                  <a:pt x="676458" y="11790"/>
                </a:lnTo>
                <a:lnTo>
                  <a:pt x="632333" y="20656"/>
                </a:lnTo>
                <a:lnTo>
                  <a:pt x="588871" y="31912"/>
                </a:lnTo>
                <a:lnTo>
                  <a:pt x="546171" y="45512"/>
                </a:lnTo>
                <a:lnTo>
                  <a:pt x="504330" y="61410"/>
                </a:lnTo>
                <a:lnTo>
                  <a:pt x="463445" y="79558"/>
                </a:lnTo>
                <a:lnTo>
                  <a:pt x="423615" y="99909"/>
                </a:lnTo>
                <a:lnTo>
                  <a:pt x="384936" y="122418"/>
                </a:lnTo>
                <a:lnTo>
                  <a:pt x="347508" y="147038"/>
                </a:lnTo>
                <a:lnTo>
                  <a:pt x="311426" y="173721"/>
                </a:lnTo>
                <a:lnTo>
                  <a:pt x="276789" y="202422"/>
                </a:lnTo>
                <a:lnTo>
                  <a:pt x="243695" y="233094"/>
                </a:lnTo>
                <a:lnTo>
                  <a:pt x="212242" y="265690"/>
                </a:lnTo>
                <a:lnTo>
                  <a:pt x="182526" y="300163"/>
                </a:lnTo>
                <a:lnTo>
                  <a:pt x="154645" y="336468"/>
                </a:lnTo>
                <a:lnTo>
                  <a:pt x="128698" y="374557"/>
                </a:lnTo>
                <a:lnTo>
                  <a:pt x="104782" y="414383"/>
                </a:lnTo>
                <a:lnTo>
                  <a:pt x="82995" y="455900"/>
                </a:lnTo>
                <a:lnTo>
                  <a:pt x="63434" y="499062"/>
                </a:lnTo>
                <a:lnTo>
                  <a:pt x="46196" y="543822"/>
                </a:lnTo>
                <a:lnTo>
                  <a:pt x="31125" y="591123"/>
                </a:lnTo>
                <a:lnTo>
                  <a:pt x="19046" y="638843"/>
                </a:lnTo>
                <a:lnTo>
                  <a:pt x="9926" y="686859"/>
                </a:lnTo>
                <a:lnTo>
                  <a:pt x="3733" y="735047"/>
                </a:lnTo>
                <a:lnTo>
                  <a:pt x="435" y="783282"/>
                </a:lnTo>
                <a:lnTo>
                  <a:pt x="0" y="831441"/>
                </a:lnTo>
                <a:lnTo>
                  <a:pt x="2394" y="879399"/>
                </a:lnTo>
                <a:lnTo>
                  <a:pt x="7587" y="927032"/>
                </a:lnTo>
                <a:lnTo>
                  <a:pt x="15545" y="974217"/>
                </a:lnTo>
                <a:lnTo>
                  <a:pt x="26237" y="1020829"/>
                </a:lnTo>
                <a:lnTo>
                  <a:pt x="39630" y="1066745"/>
                </a:lnTo>
                <a:lnTo>
                  <a:pt x="55691" y="1111839"/>
                </a:lnTo>
                <a:lnTo>
                  <a:pt x="74390" y="1155989"/>
                </a:lnTo>
                <a:lnTo>
                  <a:pt x="95693" y="1199069"/>
                </a:lnTo>
                <a:lnTo>
                  <a:pt x="119568" y="1240957"/>
                </a:lnTo>
                <a:lnTo>
                  <a:pt x="145983" y="1281528"/>
                </a:lnTo>
                <a:lnTo>
                  <a:pt x="174905" y="1320658"/>
                </a:lnTo>
                <a:lnTo>
                  <a:pt x="206303" y="1358223"/>
                </a:lnTo>
                <a:lnTo>
                  <a:pt x="240145" y="1394099"/>
                </a:lnTo>
                <a:lnTo>
                  <a:pt x="276396" y="1428161"/>
                </a:lnTo>
                <a:lnTo>
                  <a:pt x="271964" y="1743667"/>
                </a:lnTo>
                <a:lnTo>
                  <a:pt x="545116" y="1586530"/>
                </a:lnTo>
                <a:lnTo>
                  <a:pt x="1090933" y="1586530"/>
                </a:lnTo>
                <a:lnTo>
                  <a:pt x="1128144" y="1572397"/>
                </a:lnTo>
                <a:lnTo>
                  <a:pt x="1169032" y="1554255"/>
                </a:lnTo>
                <a:lnTo>
                  <a:pt x="1208866" y="1533908"/>
                </a:lnTo>
                <a:lnTo>
                  <a:pt x="1247547" y="1511404"/>
                </a:lnTo>
                <a:lnTo>
                  <a:pt x="1284979" y="1486790"/>
                </a:lnTo>
                <a:lnTo>
                  <a:pt x="1321064" y="1460112"/>
                </a:lnTo>
                <a:lnTo>
                  <a:pt x="1355704" y="1431416"/>
                </a:lnTo>
                <a:lnTo>
                  <a:pt x="1388801" y="1400749"/>
                </a:lnTo>
                <a:lnTo>
                  <a:pt x="1420257" y="1368158"/>
                </a:lnTo>
                <a:lnTo>
                  <a:pt x="1449976" y="1333689"/>
                </a:lnTo>
                <a:lnTo>
                  <a:pt x="1477858" y="1297389"/>
                </a:lnTo>
                <a:lnTo>
                  <a:pt x="1503807" y="1259304"/>
                </a:lnTo>
                <a:lnTo>
                  <a:pt x="1527724" y="1219481"/>
                </a:lnTo>
                <a:lnTo>
                  <a:pt x="1549513" y="1177967"/>
                </a:lnTo>
                <a:lnTo>
                  <a:pt x="1569075" y="1134807"/>
                </a:lnTo>
                <a:lnTo>
                  <a:pt x="1586313" y="1090049"/>
                </a:lnTo>
                <a:lnTo>
                  <a:pt x="1600935" y="1044362"/>
                </a:lnTo>
                <a:lnTo>
                  <a:pt x="1612749" y="998454"/>
                </a:lnTo>
                <a:lnTo>
                  <a:pt x="1621802" y="952421"/>
                </a:lnTo>
                <a:lnTo>
                  <a:pt x="1628138" y="906361"/>
                </a:lnTo>
                <a:lnTo>
                  <a:pt x="1631807" y="860374"/>
                </a:lnTo>
                <a:lnTo>
                  <a:pt x="1632854" y="814555"/>
                </a:lnTo>
                <a:lnTo>
                  <a:pt x="1631326" y="769003"/>
                </a:lnTo>
                <a:lnTo>
                  <a:pt x="1627270" y="723816"/>
                </a:lnTo>
                <a:lnTo>
                  <a:pt x="1620733" y="679091"/>
                </a:lnTo>
                <a:lnTo>
                  <a:pt x="1611762" y="634927"/>
                </a:lnTo>
                <a:lnTo>
                  <a:pt x="1600402" y="591421"/>
                </a:lnTo>
                <a:lnTo>
                  <a:pt x="1586702" y="548670"/>
                </a:lnTo>
                <a:lnTo>
                  <a:pt x="1570708" y="506773"/>
                </a:lnTo>
                <a:lnTo>
                  <a:pt x="1552467" y="465828"/>
                </a:lnTo>
                <a:lnTo>
                  <a:pt x="1532025" y="425932"/>
                </a:lnTo>
                <a:lnTo>
                  <a:pt x="1509430" y="387183"/>
                </a:lnTo>
                <a:lnTo>
                  <a:pt x="1484727" y="349678"/>
                </a:lnTo>
                <a:lnTo>
                  <a:pt x="1457965" y="313517"/>
                </a:lnTo>
                <a:lnTo>
                  <a:pt x="1429189" y="278795"/>
                </a:lnTo>
                <a:lnTo>
                  <a:pt x="1398447" y="245612"/>
                </a:lnTo>
                <a:lnTo>
                  <a:pt x="1365785" y="214064"/>
                </a:lnTo>
                <a:lnTo>
                  <a:pt x="1331250" y="184251"/>
                </a:lnTo>
                <a:lnTo>
                  <a:pt x="1294889" y="156269"/>
                </a:lnTo>
                <a:lnTo>
                  <a:pt x="1256749" y="130216"/>
                </a:lnTo>
                <a:lnTo>
                  <a:pt x="1216876" y="106190"/>
                </a:lnTo>
                <a:lnTo>
                  <a:pt x="1175317" y="84289"/>
                </a:lnTo>
                <a:lnTo>
                  <a:pt x="1132119" y="64610"/>
                </a:lnTo>
                <a:lnTo>
                  <a:pt x="1087330" y="47252"/>
                </a:lnTo>
                <a:lnTo>
                  <a:pt x="1041627" y="32507"/>
                </a:lnTo>
                <a:lnTo>
                  <a:pt x="995709" y="20572"/>
                </a:lnTo>
                <a:lnTo>
                  <a:pt x="949674" y="11401"/>
                </a:lnTo>
                <a:lnTo>
                  <a:pt x="903618" y="4946"/>
                </a:lnTo>
                <a:lnTo>
                  <a:pt x="857640" y="1161"/>
                </a:lnTo>
                <a:lnTo>
                  <a:pt x="811837" y="0"/>
                </a:lnTo>
                <a:close/>
              </a:path>
              <a:path w="1633220" h="1743710">
                <a:moveTo>
                  <a:pt x="1090933" y="1586530"/>
                </a:moveTo>
                <a:lnTo>
                  <a:pt x="545116" y="1586530"/>
                </a:lnTo>
                <a:lnTo>
                  <a:pt x="590818" y="1601273"/>
                </a:lnTo>
                <a:lnTo>
                  <a:pt x="636737" y="1613206"/>
                </a:lnTo>
                <a:lnTo>
                  <a:pt x="682774" y="1622377"/>
                </a:lnTo>
                <a:lnTo>
                  <a:pt x="728831" y="1628833"/>
                </a:lnTo>
                <a:lnTo>
                  <a:pt x="774810" y="1632618"/>
                </a:lnTo>
                <a:lnTo>
                  <a:pt x="820615" y="1633782"/>
                </a:lnTo>
                <a:lnTo>
                  <a:pt x="866148" y="1632369"/>
                </a:lnTo>
                <a:lnTo>
                  <a:pt x="911309" y="1628426"/>
                </a:lnTo>
                <a:lnTo>
                  <a:pt x="956003" y="1622000"/>
                </a:lnTo>
                <a:lnTo>
                  <a:pt x="1000131" y="1613138"/>
                </a:lnTo>
                <a:lnTo>
                  <a:pt x="1043596" y="1601886"/>
                </a:lnTo>
                <a:lnTo>
                  <a:pt x="1086299" y="1588290"/>
                </a:lnTo>
                <a:lnTo>
                  <a:pt x="1090933" y="1586530"/>
                </a:lnTo>
                <a:close/>
              </a:path>
            </a:pathLst>
          </a:custGeom>
          <a:solidFill>
            <a:srgbClr val="EC0036">
              <a:alpha val="7137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00783" y="2103120"/>
            <a:ext cx="1088136" cy="1088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45651" y="658954"/>
            <a:ext cx="5456678" cy="4475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6529" y="593852"/>
            <a:ext cx="4687570" cy="29940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Develop </a:t>
            </a:r>
            <a:r>
              <a:rPr dirty="0" sz="1800">
                <a:latin typeface="Arial"/>
                <a:cs typeface="Arial"/>
              </a:rPr>
              <a:t>a </a:t>
            </a:r>
            <a:r>
              <a:rPr dirty="0" sz="1800" spc="-5">
                <a:latin typeface="Arial"/>
                <a:cs typeface="Arial"/>
              </a:rPr>
              <a:t>search strategy: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5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dirty="0" sz="1800" spc="-5">
                <a:latin typeface="Arial"/>
                <a:cs typeface="Arial"/>
              </a:rPr>
              <a:t>Draw </a:t>
            </a:r>
            <a:r>
              <a:rPr dirty="0" sz="1800">
                <a:latin typeface="Arial"/>
                <a:cs typeface="Arial"/>
              </a:rPr>
              <a:t>a </a:t>
            </a:r>
            <a:r>
              <a:rPr dirty="0" sz="1800" spc="-5">
                <a:latin typeface="Arial"/>
                <a:cs typeface="Arial"/>
              </a:rPr>
              <a:t>mind map or</a:t>
            </a:r>
            <a:r>
              <a:rPr dirty="0" sz="180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grid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1080"/>
              </a:spcBef>
              <a:buFont typeface="Wingdings"/>
              <a:buChar char=""/>
              <a:tabLst>
                <a:tab pos="299720" algn="l"/>
              </a:tabLst>
            </a:pPr>
            <a:r>
              <a:rPr dirty="0" sz="1800" spc="-10">
                <a:latin typeface="Arial"/>
                <a:cs typeface="Arial"/>
              </a:rPr>
              <a:t>Synonyms, </a:t>
            </a:r>
            <a:r>
              <a:rPr dirty="0" sz="1800" spc="-5">
                <a:latin typeface="Arial"/>
                <a:cs typeface="Arial"/>
              </a:rPr>
              <a:t>related </a:t>
            </a:r>
            <a:r>
              <a:rPr dirty="0" sz="1800">
                <a:latin typeface="Arial"/>
                <a:cs typeface="Arial"/>
              </a:rPr>
              <a:t>terms, </a:t>
            </a:r>
            <a:r>
              <a:rPr dirty="0" sz="1800" spc="-5">
                <a:latin typeface="Arial"/>
                <a:cs typeface="Arial"/>
              </a:rPr>
              <a:t>alternative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 spc="-15">
                <a:latin typeface="Arial"/>
                <a:cs typeface="Arial"/>
              </a:rPr>
              <a:t>words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1085"/>
              </a:spcBef>
              <a:buFont typeface="Wingdings"/>
              <a:buChar char=""/>
              <a:tabLst>
                <a:tab pos="299720" algn="l"/>
              </a:tabLst>
            </a:pPr>
            <a:r>
              <a:rPr dirty="0" sz="1800" spc="-5">
                <a:latin typeface="Arial"/>
                <a:cs typeface="Arial"/>
              </a:rPr>
              <a:t>Use </a:t>
            </a:r>
            <a:r>
              <a:rPr dirty="0" sz="1800">
                <a:latin typeface="Arial"/>
                <a:cs typeface="Arial"/>
              </a:rPr>
              <a:t>a </a:t>
            </a:r>
            <a:r>
              <a:rPr dirty="0" sz="1800" spc="-5">
                <a:latin typeface="Arial"/>
                <a:cs typeface="Arial"/>
              </a:rPr>
              <a:t>thesaurus e.g.</a:t>
            </a:r>
            <a:r>
              <a:rPr dirty="0" sz="1800" spc="5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dirty="0" u="heavy" sz="1800" spc="-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thesauras.com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1080"/>
              </a:spcBef>
              <a:buFont typeface="Wingdings"/>
              <a:buChar char=""/>
              <a:tabLst>
                <a:tab pos="299720" algn="l"/>
              </a:tabLst>
            </a:pPr>
            <a:r>
              <a:rPr dirty="0" sz="1800" spc="-5">
                <a:latin typeface="Arial"/>
                <a:cs typeface="Arial"/>
              </a:rPr>
              <a:t>Discuss </a:t>
            </a:r>
            <a:r>
              <a:rPr dirty="0" sz="1800" spc="-15">
                <a:latin typeface="Arial"/>
                <a:cs typeface="Arial"/>
              </a:rPr>
              <a:t>with</a:t>
            </a:r>
            <a:r>
              <a:rPr dirty="0" sz="1800" spc="4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others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1080"/>
              </a:spcBef>
              <a:buFont typeface="Wingdings"/>
              <a:buChar char=""/>
              <a:tabLst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Grow the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list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1080"/>
              </a:spcBef>
              <a:buFont typeface="Wingdings"/>
              <a:buChar char=""/>
              <a:tabLst>
                <a:tab pos="299720" algn="l"/>
              </a:tabLst>
            </a:pPr>
            <a:r>
              <a:rPr dirty="0" sz="1800">
                <a:latin typeface="Arial"/>
                <a:cs typeface="Arial"/>
              </a:rPr>
              <a:t>Be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Patient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70576" y="92964"/>
            <a:ext cx="3377184" cy="24338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439155" y="2641092"/>
            <a:ext cx="3240024" cy="22936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121407"/>
            <a:ext cx="9144000" cy="646430"/>
          </a:xfrm>
          <a:custGeom>
            <a:avLst/>
            <a:gdLst/>
            <a:ahLst/>
            <a:cxnLst/>
            <a:rect l="l" t="t" r="r" b="b"/>
            <a:pathLst>
              <a:path w="9144000" h="646430">
                <a:moveTo>
                  <a:pt x="0" y="646176"/>
                </a:moveTo>
                <a:lnTo>
                  <a:pt x="9144000" y="646176"/>
                </a:lnTo>
                <a:lnTo>
                  <a:pt x="9144000" y="0"/>
                </a:lnTo>
                <a:lnTo>
                  <a:pt x="0" y="0"/>
                </a:lnTo>
                <a:lnTo>
                  <a:pt x="0" y="64617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24964" y="2142185"/>
            <a:ext cx="5894705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006666"/>
                </a:solidFill>
                <a:latin typeface="Arial"/>
                <a:cs typeface="Arial"/>
              </a:rPr>
              <a:t>SEARCHING</a:t>
            </a:r>
            <a:r>
              <a:rPr dirty="0" sz="3600" spc="-90" b="1">
                <a:solidFill>
                  <a:srgbClr val="006666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6666"/>
                </a:solidFill>
                <a:latin typeface="Arial"/>
                <a:cs typeface="Arial"/>
              </a:rPr>
              <a:t>TECHNIQUES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44736" y="4859223"/>
            <a:ext cx="83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888888"/>
                </a:solidFill>
                <a:latin typeface="Calibri"/>
                <a:cs typeface="Calibri"/>
              </a:rPr>
              <a:t>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23672"/>
            <a:ext cx="9144000" cy="551815"/>
          </a:xfrm>
          <a:custGeom>
            <a:avLst/>
            <a:gdLst/>
            <a:ahLst/>
            <a:cxnLst/>
            <a:rect l="l" t="t" r="r" b="b"/>
            <a:pathLst>
              <a:path w="9144000" h="551815">
                <a:moveTo>
                  <a:pt x="0" y="551688"/>
                </a:moveTo>
                <a:lnTo>
                  <a:pt x="9144000" y="551688"/>
                </a:lnTo>
                <a:lnTo>
                  <a:pt x="9144000" y="0"/>
                </a:lnTo>
                <a:lnTo>
                  <a:pt x="0" y="0"/>
                </a:lnTo>
                <a:lnTo>
                  <a:pt x="0" y="55168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722626" y="457657"/>
            <a:ext cx="370014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49B4A4"/>
                </a:solidFill>
                <a:latin typeface="Arial"/>
                <a:cs typeface="Arial"/>
              </a:rPr>
              <a:t>What is </a:t>
            </a:r>
            <a:r>
              <a:rPr dirty="0" sz="2400">
                <a:solidFill>
                  <a:srgbClr val="49B4A4"/>
                </a:solidFill>
                <a:latin typeface="Arial"/>
                <a:cs typeface="Arial"/>
              </a:rPr>
              <a:t>a </a:t>
            </a:r>
            <a:r>
              <a:rPr dirty="0" sz="2400" spc="-5">
                <a:solidFill>
                  <a:srgbClr val="49B4A4"/>
                </a:solidFill>
                <a:latin typeface="Arial"/>
                <a:cs typeface="Arial"/>
              </a:rPr>
              <a:t>literature</a:t>
            </a:r>
            <a:r>
              <a:rPr dirty="0" sz="2400">
                <a:solidFill>
                  <a:srgbClr val="49B4A4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49B4A4"/>
                </a:solidFill>
                <a:latin typeface="Arial"/>
                <a:cs typeface="Arial"/>
              </a:rPr>
              <a:t>review?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4693" y="1187322"/>
            <a:ext cx="8814435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A </a:t>
            </a:r>
            <a:r>
              <a:rPr dirty="0" sz="1800" spc="-5">
                <a:latin typeface="Arial"/>
                <a:cs typeface="Arial"/>
              </a:rPr>
              <a:t>description/review/investigation </a:t>
            </a:r>
            <a:r>
              <a:rPr dirty="0" sz="1800">
                <a:latin typeface="Arial"/>
                <a:cs typeface="Arial"/>
              </a:rPr>
              <a:t>of </a:t>
            </a:r>
            <a:r>
              <a:rPr dirty="0" sz="1800" spc="-5">
                <a:latin typeface="Arial"/>
                <a:cs typeface="Arial"/>
              </a:rPr>
              <a:t>the </a:t>
            </a:r>
            <a:r>
              <a:rPr dirty="0" sz="1800" spc="-5" b="1">
                <a:solidFill>
                  <a:srgbClr val="49B4A4"/>
                </a:solidFill>
                <a:latin typeface="Arial"/>
                <a:cs typeface="Arial"/>
              </a:rPr>
              <a:t>literature </a:t>
            </a:r>
            <a:r>
              <a:rPr dirty="0" sz="1800" spc="-10" b="1">
                <a:solidFill>
                  <a:srgbClr val="49B4A4"/>
                </a:solidFill>
                <a:latin typeface="Arial"/>
                <a:cs typeface="Arial"/>
              </a:rPr>
              <a:t>relevant </a:t>
            </a:r>
            <a:r>
              <a:rPr dirty="0" sz="1800">
                <a:latin typeface="Arial"/>
                <a:cs typeface="Arial"/>
              </a:rPr>
              <a:t>to </a:t>
            </a:r>
            <a:r>
              <a:rPr dirty="0" sz="1800" spc="-5">
                <a:latin typeface="Arial"/>
                <a:cs typeface="Arial"/>
              </a:rPr>
              <a:t>a particular field </a:t>
            </a:r>
            <a:r>
              <a:rPr dirty="0" sz="1800" spc="-10">
                <a:latin typeface="Arial"/>
                <a:cs typeface="Arial"/>
              </a:rPr>
              <a:t>or</a:t>
            </a:r>
            <a:r>
              <a:rPr dirty="0" sz="1800" spc="18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topic.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latin typeface="Arial"/>
                <a:cs typeface="Arial"/>
              </a:rPr>
              <a:t>It </a:t>
            </a:r>
            <a:r>
              <a:rPr dirty="0" sz="1800" spc="-5">
                <a:latin typeface="Arial"/>
                <a:cs typeface="Arial"/>
              </a:rPr>
              <a:t>is not a list </a:t>
            </a:r>
            <a:r>
              <a:rPr dirty="0" sz="1800">
                <a:latin typeface="Arial"/>
                <a:cs typeface="Arial"/>
              </a:rPr>
              <a:t>– </a:t>
            </a:r>
            <a:r>
              <a:rPr dirty="0" sz="1800" spc="-10">
                <a:latin typeface="Arial"/>
                <a:cs typeface="Arial"/>
              </a:rPr>
              <a:t>you </a:t>
            </a:r>
            <a:r>
              <a:rPr dirty="0" sz="1800" spc="-5">
                <a:latin typeface="Arial"/>
                <a:cs typeface="Arial"/>
              </a:rPr>
              <a:t>need </a:t>
            </a:r>
            <a:r>
              <a:rPr dirty="0" sz="1800">
                <a:latin typeface="Arial"/>
                <a:cs typeface="Arial"/>
              </a:rPr>
              <a:t>to </a:t>
            </a:r>
            <a:r>
              <a:rPr dirty="0" sz="1800" spc="-5">
                <a:latin typeface="Arial"/>
                <a:cs typeface="Arial"/>
              </a:rPr>
              <a:t>critically </a:t>
            </a:r>
            <a:r>
              <a:rPr dirty="0" sz="1800" spc="-10">
                <a:latin typeface="Arial"/>
                <a:cs typeface="Arial"/>
              </a:rPr>
              <a:t>analyse your</a:t>
            </a:r>
            <a:r>
              <a:rPr dirty="0" sz="1800" spc="16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findings.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2702051"/>
            <a:ext cx="9144000" cy="553720"/>
          </a:xfrm>
          <a:custGeom>
            <a:avLst/>
            <a:gdLst/>
            <a:ahLst/>
            <a:cxnLst/>
            <a:rect l="l" t="t" r="r" b="b"/>
            <a:pathLst>
              <a:path w="9144000" h="553720">
                <a:moveTo>
                  <a:pt x="0" y="553212"/>
                </a:moveTo>
                <a:lnTo>
                  <a:pt x="9144000" y="553212"/>
                </a:lnTo>
                <a:lnTo>
                  <a:pt x="9144000" y="0"/>
                </a:lnTo>
                <a:lnTo>
                  <a:pt x="0" y="0"/>
                </a:lnTo>
                <a:lnTo>
                  <a:pt x="0" y="55321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780158" y="2736926"/>
            <a:ext cx="5092065" cy="18834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49149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49B4A4"/>
                </a:solidFill>
                <a:latin typeface="Arial"/>
                <a:cs typeface="Arial"/>
              </a:rPr>
              <a:t>What kind</a:t>
            </a:r>
            <a:r>
              <a:rPr dirty="0" sz="2400" spc="5">
                <a:solidFill>
                  <a:srgbClr val="49B4A4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49B4A4"/>
                </a:solidFill>
                <a:latin typeface="Arial"/>
                <a:cs typeface="Arial"/>
              </a:rPr>
              <a:t>literature?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dirty="0" sz="1800" spc="-5">
                <a:latin typeface="Arial"/>
                <a:cs typeface="Arial"/>
              </a:rPr>
              <a:t>Academic or Scholarly sources (peer</a:t>
            </a:r>
            <a:r>
              <a:rPr dirty="0" sz="1800" spc="5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reviewed)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dirty="0" sz="1800" spc="-5">
                <a:latin typeface="Arial"/>
                <a:cs typeface="Arial"/>
              </a:rPr>
              <a:t>Primary or Secondary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sources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800" spc="-10" b="1">
                <a:latin typeface="Arial"/>
                <a:cs typeface="Arial"/>
              </a:rPr>
              <a:t>Relevant, </a:t>
            </a:r>
            <a:r>
              <a:rPr dirty="0" sz="1800" spc="-5" b="1">
                <a:latin typeface="Arial"/>
                <a:cs typeface="Arial"/>
              </a:rPr>
              <a:t>Reliable </a:t>
            </a:r>
            <a:r>
              <a:rPr dirty="0" sz="1800" b="1">
                <a:latin typeface="Arial"/>
                <a:cs typeface="Arial"/>
              </a:rPr>
              <a:t>and </a:t>
            </a:r>
            <a:r>
              <a:rPr dirty="0" sz="1800" spc="-5" b="1">
                <a:latin typeface="Arial"/>
                <a:cs typeface="Arial"/>
              </a:rPr>
              <a:t>Credible</a:t>
            </a:r>
            <a:r>
              <a:rPr dirty="0" sz="1800" spc="5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sources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dirty="0" sz="1800" spc="-25">
                <a:latin typeface="Arial"/>
                <a:cs typeface="Arial"/>
              </a:rPr>
              <a:t>Variety </a:t>
            </a:r>
            <a:r>
              <a:rPr dirty="0" sz="1800" spc="-5">
                <a:latin typeface="Arial"/>
                <a:cs typeface="Arial"/>
              </a:rPr>
              <a:t>of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sources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12565" y="1112011"/>
            <a:ext cx="351726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C00000"/>
                </a:solidFill>
                <a:latin typeface="Arial"/>
                <a:cs typeface="Arial"/>
              </a:rPr>
              <a:t>AND – </a:t>
            </a:r>
            <a:r>
              <a:rPr dirty="0" sz="1800" spc="-5">
                <a:solidFill>
                  <a:srgbClr val="C00000"/>
                </a:solidFill>
                <a:latin typeface="Arial"/>
                <a:cs typeface="Arial"/>
              </a:rPr>
              <a:t>Narrow</a:t>
            </a:r>
            <a:r>
              <a:rPr dirty="0" sz="1800" spc="-15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C00000"/>
                </a:solidFill>
                <a:latin typeface="Arial"/>
                <a:cs typeface="Arial"/>
              </a:rPr>
              <a:t>search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Articles </a:t>
            </a:r>
            <a:r>
              <a:rPr dirty="0" sz="1800" spc="-15">
                <a:latin typeface="Arial"/>
                <a:cs typeface="Arial"/>
              </a:rPr>
              <a:t>will </a:t>
            </a:r>
            <a:r>
              <a:rPr dirty="0" sz="1800">
                <a:latin typeface="Arial"/>
                <a:cs typeface="Arial"/>
              </a:rPr>
              <a:t>contain </a:t>
            </a:r>
            <a:r>
              <a:rPr dirty="0" sz="1800" spc="-5">
                <a:latin typeface="Arial"/>
                <a:cs typeface="Arial"/>
              </a:rPr>
              <a:t>both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45">
                <a:latin typeface="Arial"/>
                <a:cs typeface="Arial"/>
              </a:rPr>
              <a:t> </a:t>
            </a:r>
            <a:r>
              <a:rPr dirty="0" sz="1800" spc="-15">
                <a:latin typeface="Arial"/>
                <a:cs typeface="Arial"/>
              </a:rPr>
              <a:t>words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64458" y="2434793"/>
            <a:ext cx="3145155" cy="575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C00000"/>
                </a:solidFill>
                <a:latin typeface="Arial"/>
                <a:cs typeface="Arial"/>
              </a:rPr>
              <a:t>OR – </a:t>
            </a:r>
            <a:r>
              <a:rPr dirty="0" sz="1800" spc="-5">
                <a:solidFill>
                  <a:srgbClr val="C00000"/>
                </a:solidFill>
                <a:latin typeface="Arial"/>
                <a:cs typeface="Arial"/>
              </a:rPr>
              <a:t>Wider</a:t>
            </a:r>
            <a:r>
              <a:rPr dirty="0" sz="1800" spc="-2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C00000"/>
                </a:solidFill>
                <a:latin typeface="Arial"/>
                <a:cs typeface="Arial"/>
              </a:rPr>
              <a:t>search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-5">
                <a:latin typeface="Arial"/>
                <a:cs typeface="Arial"/>
              </a:rPr>
              <a:t>Articles </a:t>
            </a:r>
            <a:r>
              <a:rPr dirty="0" sz="1800" spc="-15">
                <a:latin typeface="Arial"/>
                <a:cs typeface="Arial"/>
              </a:rPr>
              <a:t>will </a:t>
            </a:r>
            <a:r>
              <a:rPr dirty="0" sz="1800" spc="-5">
                <a:latin typeface="Arial"/>
                <a:cs typeface="Arial"/>
              </a:rPr>
              <a:t>contain either</a:t>
            </a:r>
            <a:r>
              <a:rPr dirty="0" sz="1800" spc="60">
                <a:latin typeface="Arial"/>
                <a:cs typeface="Arial"/>
              </a:rPr>
              <a:t> </a:t>
            </a:r>
            <a:r>
              <a:rPr dirty="0" sz="1800" spc="-15">
                <a:latin typeface="Arial"/>
                <a:cs typeface="Arial"/>
              </a:rPr>
              <a:t>word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16782" y="3937508"/>
            <a:ext cx="320802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C00000"/>
                </a:solidFill>
                <a:latin typeface="Arial"/>
                <a:cs typeface="Arial"/>
              </a:rPr>
              <a:t>NOT </a:t>
            </a:r>
            <a:r>
              <a:rPr dirty="0" sz="1800">
                <a:solidFill>
                  <a:srgbClr val="C00000"/>
                </a:solidFill>
                <a:latin typeface="Arial"/>
                <a:cs typeface="Arial"/>
              </a:rPr>
              <a:t>- </a:t>
            </a:r>
            <a:r>
              <a:rPr dirty="0" sz="1800" spc="-5">
                <a:solidFill>
                  <a:srgbClr val="C00000"/>
                </a:solidFill>
                <a:latin typeface="Arial"/>
                <a:cs typeface="Arial"/>
              </a:rPr>
              <a:t>Narrow and </a:t>
            </a:r>
            <a:r>
              <a:rPr dirty="0" sz="1800">
                <a:solidFill>
                  <a:srgbClr val="C00000"/>
                </a:solidFill>
                <a:latin typeface="Arial"/>
                <a:cs typeface="Arial"/>
              </a:rPr>
              <a:t>very</a:t>
            </a:r>
            <a:r>
              <a:rPr dirty="0" sz="1800" spc="-7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C00000"/>
                </a:solidFill>
                <a:latin typeface="Arial"/>
                <a:cs typeface="Arial"/>
              </a:rPr>
              <a:t>specific  </a:t>
            </a:r>
            <a:r>
              <a:rPr dirty="0" sz="1800" spc="-5">
                <a:latin typeface="Arial"/>
                <a:cs typeface="Arial"/>
              </a:rPr>
              <a:t>Articles </a:t>
            </a:r>
            <a:r>
              <a:rPr dirty="0" sz="1800" spc="-15">
                <a:latin typeface="Arial"/>
                <a:cs typeface="Arial"/>
              </a:rPr>
              <a:t>will </a:t>
            </a:r>
            <a:r>
              <a:rPr dirty="0" sz="1800" spc="-10">
                <a:latin typeface="Arial"/>
                <a:cs typeface="Arial"/>
              </a:rPr>
              <a:t>exclude </a:t>
            </a:r>
            <a:r>
              <a:rPr dirty="0" sz="1800" spc="-5">
                <a:latin typeface="Arial"/>
                <a:cs typeface="Arial"/>
              </a:rPr>
              <a:t>one</a:t>
            </a:r>
            <a:r>
              <a:rPr dirty="0" sz="1800" spc="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term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512565" y="23571"/>
            <a:ext cx="3681729" cy="6699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latin typeface="Arial"/>
                <a:cs typeface="Arial"/>
              </a:rPr>
              <a:t>Boolean</a:t>
            </a:r>
            <a:r>
              <a:rPr dirty="0" sz="2800" spc="1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Operators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400">
                <a:latin typeface="Arial"/>
                <a:cs typeface="Arial"/>
              </a:rPr>
              <a:t>(use </a:t>
            </a:r>
            <a:r>
              <a:rPr dirty="0" sz="1400" spc="-5">
                <a:latin typeface="Arial"/>
                <a:cs typeface="Arial"/>
              </a:rPr>
              <a:t>capitals in search box or pull </a:t>
            </a:r>
            <a:r>
              <a:rPr dirty="0" sz="1400" spc="-10">
                <a:latin typeface="Arial"/>
                <a:cs typeface="Arial"/>
              </a:rPr>
              <a:t>down</a:t>
            </a:r>
            <a:r>
              <a:rPr dirty="0" sz="1400" spc="-10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menu)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6542" y="1646301"/>
            <a:ext cx="13811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>
                <a:latin typeface="Calibri"/>
                <a:cs typeface="Calibri"/>
              </a:rPr>
              <a:t>Face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detection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43558" y="1646301"/>
            <a:ext cx="103631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Al</a:t>
            </a:r>
            <a:r>
              <a:rPr dirty="0" sz="1800" spc="-15">
                <a:latin typeface="Calibri"/>
                <a:cs typeface="Calibri"/>
              </a:rPr>
              <a:t>g</a:t>
            </a:r>
            <a:r>
              <a:rPr dirty="0" sz="1800" spc="-5">
                <a:latin typeface="Calibri"/>
                <a:cs typeface="Calibri"/>
              </a:rPr>
              <a:t>or</a:t>
            </a:r>
            <a:r>
              <a:rPr dirty="0" sz="1800" spc="-15">
                <a:latin typeface="Calibri"/>
                <a:cs typeface="Calibri"/>
              </a:rPr>
              <a:t>i</a:t>
            </a:r>
            <a:r>
              <a:rPr dirty="0" sz="1800">
                <a:latin typeface="Calibri"/>
                <a:cs typeface="Calibri"/>
              </a:rPr>
              <a:t>thms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9960" y="588631"/>
            <a:ext cx="1625200" cy="10023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35330" y="3178810"/>
            <a:ext cx="8108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Coal</a:t>
            </a:r>
            <a:r>
              <a:rPr dirty="0" sz="1800" spc="33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OR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75854" y="3178810"/>
            <a:ext cx="9753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Fossil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Fuel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3724" y="2085241"/>
            <a:ext cx="1706528" cy="10186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89307" y="3631487"/>
            <a:ext cx="1607579" cy="9171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05104" y="4641900"/>
            <a:ext cx="13423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4815" algn="l"/>
                <a:tab pos="985519" algn="l"/>
              </a:tabLst>
            </a:pPr>
            <a:r>
              <a:rPr dirty="0" sz="1800" spc="-5">
                <a:latin typeface="Calibri"/>
                <a:cs typeface="Calibri"/>
              </a:rPr>
              <a:t>O</a:t>
            </a:r>
            <a:r>
              <a:rPr dirty="0" sz="1800" spc="-10">
                <a:latin typeface="Calibri"/>
                <a:cs typeface="Calibri"/>
              </a:rPr>
              <a:t>i</a:t>
            </a:r>
            <a:r>
              <a:rPr dirty="0" sz="1800">
                <a:latin typeface="Calibri"/>
                <a:cs typeface="Calibri"/>
              </a:rPr>
              <a:t>l	N</a:t>
            </a:r>
            <a:r>
              <a:rPr dirty="0" sz="1800" spc="-50">
                <a:latin typeface="Calibri"/>
                <a:cs typeface="Calibri"/>
              </a:rPr>
              <a:t>O</a:t>
            </a:r>
            <a:r>
              <a:rPr dirty="0" sz="1800">
                <a:latin typeface="Calibri"/>
                <a:cs typeface="Calibri"/>
              </a:rPr>
              <a:t>T	Gas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1752" y="2025395"/>
            <a:ext cx="5352288" cy="16946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01752" y="205740"/>
            <a:ext cx="5457444" cy="1776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145792" y="928116"/>
            <a:ext cx="302260" cy="541020"/>
          </a:xfrm>
          <a:custGeom>
            <a:avLst/>
            <a:gdLst/>
            <a:ahLst/>
            <a:cxnLst/>
            <a:rect l="l" t="t" r="r" b="b"/>
            <a:pathLst>
              <a:path w="302260" h="541019">
                <a:moveTo>
                  <a:pt x="0" y="541020"/>
                </a:moveTo>
                <a:lnTo>
                  <a:pt x="301751" y="541020"/>
                </a:lnTo>
                <a:lnTo>
                  <a:pt x="301751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12191">
            <a:solidFill>
              <a:srgbClr val="CC41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980432" y="1627632"/>
            <a:ext cx="4163567" cy="21595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503164" y="3179064"/>
            <a:ext cx="302260" cy="541020"/>
          </a:xfrm>
          <a:custGeom>
            <a:avLst/>
            <a:gdLst/>
            <a:ahLst/>
            <a:cxnLst/>
            <a:rect l="l" t="t" r="r" b="b"/>
            <a:pathLst>
              <a:path w="302260" h="541020">
                <a:moveTo>
                  <a:pt x="0" y="541020"/>
                </a:moveTo>
                <a:lnTo>
                  <a:pt x="301751" y="541020"/>
                </a:lnTo>
                <a:lnTo>
                  <a:pt x="301751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12192">
            <a:solidFill>
              <a:srgbClr val="CC4124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28600"/>
            <a:ext cx="2766060" cy="431800"/>
          </a:xfrm>
          <a:custGeom>
            <a:avLst/>
            <a:gdLst/>
            <a:ahLst/>
            <a:cxnLst/>
            <a:rect l="l" t="t" r="r" b="b"/>
            <a:pathLst>
              <a:path w="2766060" h="431800">
                <a:moveTo>
                  <a:pt x="0" y="431291"/>
                </a:moveTo>
                <a:lnTo>
                  <a:pt x="2766060" y="431291"/>
                </a:lnTo>
                <a:lnTo>
                  <a:pt x="2766060" y="0"/>
                </a:lnTo>
                <a:lnTo>
                  <a:pt x="0" y="0"/>
                </a:lnTo>
                <a:lnTo>
                  <a:pt x="0" y="43129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42061"/>
            <a:ext cx="197993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/>
              <a:t>Good </a:t>
            </a:r>
            <a:r>
              <a:rPr dirty="0" sz="2400" spc="-15"/>
              <a:t>to</a:t>
            </a:r>
            <a:r>
              <a:rPr dirty="0" sz="2400" spc="-95"/>
              <a:t> </a:t>
            </a:r>
            <a:r>
              <a:rPr dirty="0" sz="2400" spc="-5"/>
              <a:t>know…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57022" y="693547"/>
            <a:ext cx="902335" cy="21291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800">
                <a:solidFill>
                  <a:srgbClr val="BEBEBE"/>
                </a:solidFill>
                <a:latin typeface="Arial Black"/>
                <a:cs typeface="Arial Black"/>
              </a:rPr>
              <a:t>“</a:t>
            </a:r>
            <a:endParaRPr sz="1380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 rot="10860000">
            <a:off x="2633317" y="766387"/>
            <a:ext cx="1649393" cy="146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500"/>
              </a:lnSpc>
            </a:pPr>
            <a:r>
              <a:rPr dirty="0" sz="11500" spc="-5">
                <a:solidFill>
                  <a:srgbClr val="BEBEBE"/>
                </a:solidFill>
                <a:latin typeface="Arial Black"/>
                <a:cs typeface="Arial Black"/>
              </a:rPr>
              <a:t>“</a:t>
            </a:r>
            <a:endParaRPr sz="115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9877" y="1573784"/>
            <a:ext cx="16510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3A3838"/>
                </a:solidFill>
                <a:latin typeface="Arial Narrow"/>
                <a:cs typeface="Arial Narrow"/>
              </a:rPr>
              <a:t>PHRASE</a:t>
            </a:r>
            <a:r>
              <a:rPr dirty="0" sz="1800" spc="-80" b="1">
                <a:solidFill>
                  <a:srgbClr val="3A3838"/>
                </a:solidFill>
                <a:latin typeface="Arial Narrow"/>
                <a:cs typeface="Arial Narrow"/>
              </a:rPr>
              <a:t> </a:t>
            </a:r>
            <a:r>
              <a:rPr dirty="0" sz="1800" b="1">
                <a:solidFill>
                  <a:srgbClr val="3A3838"/>
                </a:solidFill>
                <a:latin typeface="Arial Narrow"/>
                <a:cs typeface="Arial Narrow"/>
              </a:rPr>
              <a:t>SEARCH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9654" y="2209038"/>
            <a:ext cx="8194675" cy="1201420"/>
          </a:xfrm>
          <a:custGeom>
            <a:avLst/>
            <a:gdLst/>
            <a:ahLst/>
            <a:cxnLst/>
            <a:rect l="l" t="t" r="r" b="b"/>
            <a:pathLst>
              <a:path w="8194675" h="1201420">
                <a:moveTo>
                  <a:pt x="0" y="1200912"/>
                </a:moveTo>
                <a:lnTo>
                  <a:pt x="8194548" y="1200912"/>
                </a:lnTo>
                <a:lnTo>
                  <a:pt x="8194548" y="0"/>
                </a:lnTo>
                <a:lnTo>
                  <a:pt x="0" y="0"/>
                </a:lnTo>
                <a:lnTo>
                  <a:pt x="0" y="12009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79654" y="2209038"/>
            <a:ext cx="8194675" cy="1201420"/>
          </a:xfrm>
          <a:custGeom>
            <a:avLst/>
            <a:gdLst/>
            <a:ahLst/>
            <a:cxnLst/>
            <a:rect l="l" t="t" r="r" b="b"/>
            <a:pathLst>
              <a:path w="8194675" h="1201420">
                <a:moveTo>
                  <a:pt x="0" y="1200912"/>
                </a:moveTo>
                <a:lnTo>
                  <a:pt x="8194548" y="1200912"/>
                </a:lnTo>
                <a:lnTo>
                  <a:pt x="8194548" y="0"/>
                </a:lnTo>
                <a:lnTo>
                  <a:pt x="0" y="0"/>
                </a:lnTo>
                <a:lnTo>
                  <a:pt x="0" y="1200912"/>
                </a:lnTo>
                <a:close/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57022" y="2235835"/>
            <a:ext cx="41884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06295" algn="l"/>
              </a:tabLst>
            </a:pPr>
            <a:r>
              <a:rPr dirty="0" sz="1800" spc="-5">
                <a:latin typeface="Arial"/>
                <a:cs typeface="Arial"/>
              </a:rPr>
              <a:t>“Digital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images”	“Intelligent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Systems”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7022" y="2778632"/>
            <a:ext cx="410082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38400" algn="l"/>
              </a:tabLst>
            </a:pPr>
            <a:r>
              <a:rPr dirty="0" sz="1800" spc="-5">
                <a:latin typeface="Arial"/>
                <a:cs typeface="Arial"/>
              </a:rPr>
              <a:t>“Computer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Networks”	</a:t>
            </a:r>
            <a:r>
              <a:rPr dirty="0" sz="1800">
                <a:latin typeface="Arial"/>
                <a:cs typeface="Arial"/>
              </a:rPr>
              <a:t>“Face</a:t>
            </a:r>
            <a:r>
              <a:rPr dirty="0" sz="1800" spc="-7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detection”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77718" y="2778632"/>
            <a:ext cx="27901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“facial recognition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systems”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121407"/>
            <a:ext cx="9144000" cy="646430"/>
          </a:xfrm>
          <a:custGeom>
            <a:avLst/>
            <a:gdLst/>
            <a:ahLst/>
            <a:cxnLst/>
            <a:rect l="l" t="t" r="r" b="b"/>
            <a:pathLst>
              <a:path w="9144000" h="646430">
                <a:moveTo>
                  <a:pt x="0" y="646176"/>
                </a:moveTo>
                <a:lnTo>
                  <a:pt x="9144000" y="646176"/>
                </a:lnTo>
                <a:lnTo>
                  <a:pt x="9144000" y="0"/>
                </a:lnTo>
                <a:lnTo>
                  <a:pt x="0" y="0"/>
                </a:lnTo>
                <a:lnTo>
                  <a:pt x="0" y="64617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24834" y="2142185"/>
            <a:ext cx="1896745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006666"/>
                </a:solidFill>
                <a:latin typeface="Arial"/>
                <a:cs typeface="Arial"/>
              </a:rPr>
              <a:t>FI</a:t>
            </a:r>
            <a:r>
              <a:rPr dirty="0" sz="3600" spc="-285" b="1">
                <a:solidFill>
                  <a:srgbClr val="006666"/>
                </a:solidFill>
                <a:latin typeface="Arial"/>
                <a:cs typeface="Arial"/>
              </a:rPr>
              <a:t>L</a:t>
            </a:r>
            <a:r>
              <a:rPr dirty="0" sz="3600" b="1">
                <a:solidFill>
                  <a:srgbClr val="006666"/>
                </a:solidFill>
                <a:latin typeface="Arial"/>
                <a:cs typeface="Arial"/>
              </a:rPr>
              <a:t>TERS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056" y="0"/>
            <a:ext cx="9076943" cy="51434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2795" y="1133855"/>
            <a:ext cx="958850" cy="4010025"/>
          </a:xfrm>
          <a:custGeom>
            <a:avLst/>
            <a:gdLst/>
            <a:ahLst/>
            <a:cxnLst/>
            <a:rect l="l" t="t" r="r" b="b"/>
            <a:pathLst>
              <a:path w="958850" h="4010025">
                <a:moveTo>
                  <a:pt x="958596" y="4009642"/>
                </a:moveTo>
                <a:lnTo>
                  <a:pt x="958596" y="0"/>
                </a:lnTo>
                <a:lnTo>
                  <a:pt x="0" y="0"/>
                </a:lnTo>
                <a:lnTo>
                  <a:pt x="0" y="4009642"/>
                </a:lnTo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12764" y="2104644"/>
            <a:ext cx="2479547" cy="2255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564630" y="2528442"/>
            <a:ext cx="1510030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latin typeface="Calibri"/>
                <a:cs typeface="Calibri"/>
              </a:rPr>
              <a:t>Works </a:t>
            </a:r>
            <a:r>
              <a:rPr dirty="0" sz="1800" spc="-15">
                <a:latin typeface="Calibri"/>
                <a:cs typeface="Calibri"/>
              </a:rPr>
              <a:t>exactly  </a:t>
            </a:r>
            <a:r>
              <a:rPr dirty="0" sz="1800">
                <a:latin typeface="Calibri"/>
                <a:cs typeface="Calibri"/>
              </a:rPr>
              <a:t>the </a:t>
            </a:r>
            <a:r>
              <a:rPr dirty="0" sz="1800" spc="-5">
                <a:latin typeface="Calibri"/>
                <a:cs typeface="Calibri"/>
              </a:rPr>
              <a:t>same </a:t>
            </a:r>
            <a:r>
              <a:rPr dirty="0" sz="1800">
                <a:latin typeface="Calibri"/>
                <a:cs typeface="Calibri"/>
              </a:rPr>
              <a:t>as  </a:t>
            </a:r>
            <a:r>
              <a:rPr dirty="0" sz="1800" spc="-5">
                <a:latin typeface="Calibri"/>
                <a:cs typeface="Calibri"/>
              </a:rPr>
              <a:t>online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shopping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52984"/>
            <a:ext cx="9143999" cy="4651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0876" y="864108"/>
            <a:ext cx="871855" cy="3679190"/>
          </a:xfrm>
          <a:custGeom>
            <a:avLst/>
            <a:gdLst/>
            <a:ahLst/>
            <a:cxnLst/>
            <a:rect l="l" t="t" r="r" b="b"/>
            <a:pathLst>
              <a:path w="871855" h="3679190">
                <a:moveTo>
                  <a:pt x="0" y="3678936"/>
                </a:moveTo>
                <a:lnTo>
                  <a:pt x="871728" y="3678936"/>
                </a:lnTo>
                <a:lnTo>
                  <a:pt x="871728" y="0"/>
                </a:lnTo>
                <a:lnTo>
                  <a:pt x="0" y="0"/>
                </a:lnTo>
                <a:lnTo>
                  <a:pt x="0" y="3678936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4643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1115567"/>
            <a:ext cx="792480" cy="3284220"/>
          </a:xfrm>
          <a:custGeom>
            <a:avLst/>
            <a:gdLst/>
            <a:ahLst/>
            <a:cxnLst/>
            <a:rect l="l" t="t" r="r" b="b"/>
            <a:pathLst>
              <a:path w="792480" h="3284220">
                <a:moveTo>
                  <a:pt x="0" y="3284220"/>
                </a:moveTo>
                <a:lnTo>
                  <a:pt x="792480" y="3284220"/>
                </a:lnTo>
                <a:lnTo>
                  <a:pt x="792480" y="0"/>
                </a:lnTo>
                <a:lnTo>
                  <a:pt x="0" y="0"/>
                </a:lnTo>
                <a:lnTo>
                  <a:pt x="0" y="3284220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121407"/>
            <a:ext cx="9144000" cy="646430"/>
          </a:xfrm>
          <a:custGeom>
            <a:avLst/>
            <a:gdLst/>
            <a:ahLst/>
            <a:cxnLst/>
            <a:rect l="l" t="t" r="r" b="b"/>
            <a:pathLst>
              <a:path w="9144000" h="646430">
                <a:moveTo>
                  <a:pt x="0" y="646176"/>
                </a:moveTo>
                <a:lnTo>
                  <a:pt x="9144000" y="646176"/>
                </a:lnTo>
                <a:lnTo>
                  <a:pt x="9144000" y="0"/>
                </a:lnTo>
                <a:lnTo>
                  <a:pt x="0" y="0"/>
                </a:lnTo>
                <a:lnTo>
                  <a:pt x="0" y="64617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72664" y="2142185"/>
            <a:ext cx="4601210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006666"/>
                </a:solidFill>
                <a:latin typeface="Arial"/>
                <a:cs typeface="Arial"/>
              </a:rPr>
              <a:t>SEARCH</a:t>
            </a:r>
            <a:r>
              <a:rPr dirty="0" sz="3600" spc="-75" b="1">
                <a:solidFill>
                  <a:srgbClr val="006666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6666"/>
                </a:solidFill>
                <a:latin typeface="Arial"/>
                <a:cs typeface="Arial"/>
              </a:rPr>
              <a:t>EXAMPLES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86825" y="4859223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888888"/>
                </a:solidFill>
                <a:latin typeface="Calibri"/>
                <a:cs typeface="Calibri"/>
              </a:rPr>
              <a:t>38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524885">
              <a:lnSpc>
                <a:spcPct val="100000"/>
              </a:lnSpc>
              <a:spcBef>
                <a:spcPts val="105"/>
              </a:spcBef>
            </a:pPr>
            <a:r>
              <a:rPr dirty="0"/>
              <a:t>103,000,000 – </a:t>
            </a:r>
            <a:r>
              <a:rPr dirty="0" spc="-15"/>
              <a:t>too</a:t>
            </a:r>
            <a:r>
              <a:rPr dirty="0" spc="-60"/>
              <a:t> </a:t>
            </a:r>
            <a:r>
              <a:rPr dirty="0" spc="-15"/>
              <a:t>many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3226307"/>
            <a:ext cx="9144000" cy="523240"/>
          </a:xfrm>
          <a:custGeom>
            <a:avLst/>
            <a:gdLst/>
            <a:ahLst/>
            <a:cxnLst/>
            <a:rect l="l" t="t" r="r" b="b"/>
            <a:pathLst>
              <a:path w="9144000" h="523239">
                <a:moveTo>
                  <a:pt x="0" y="522731"/>
                </a:moveTo>
                <a:lnTo>
                  <a:pt x="9144000" y="522731"/>
                </a:lnTo>
                <a:lnTo>
                  <a:pt x="9144000" y="0"/>
                </a:lnTo>
                <a:lnTo>
                  <a:pt x="0" y="0"/>
                </a:lnTo>
                <a:lnTo>
                  <a:pt x="0" y="522731"/>
                </a:lnTo>
                <a:close/>
              </a:path>
            </a:pathLst>
          </a:custGeom>
          <a:solidFill>
            <a:srgbClr val="74C5B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925317" y="3248405"/>
            <a:ext cx="329501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latin typeface="Bookman Old Style"/>
                <a:cs typeface="Bookman Old Style"/>
              </a:rPr>
              <a:t>Apply </a:t>
            </a:r>
            <a:r>
              <a:rPr dirty="0" sz="2800" spc="-10" b="1" i="1">
                <a:latin typeface="Bookman Old Style"/>
                <a:cs typeface="Bookman Old Style"/>
              </a:rPr>
              <a:t>CRAAP</a:t>
            </a:r>
            <a:r>
              <a:rPr dirty="0" sz="2800" spc="-55" b="1" i="1">
                <a:latin typeface="Bookman Old Style"/>
                <a:cs typeface="Bookman Old Style"/>
              </a:rPr>
              <a:t> </a:t>
            </a:r>
            <a:r>
              <a:rPr dirty="0" sz="2800" spc="-5" b="1" i="1">
                <a:latin typeface="Bookman Old Style"/>
                <a:cs typeface="Bookman Old Style"/>
              </a:rPr>
              <a:t>test</a:t>
            </a:r>
            <a:endParaRPr sz="2800">
              <a:latin typeface="Bookman Old Style"/>
              <a:cs typeface="Bookman Old Style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86825" y="4859223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888888"/>
                </a:solidFill>
                <a:latin typeface="Calibri"/>
                <a:cs typeface="Calibri"/>
              </a:rPr>
              <a:t>39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95656"/>
            <a:ext cx="9115044" cy="43162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281042" y="2758567"/>
            <a:ext cx="2099945" cy="10013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20955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latin typeface="Calibri"/>
                <a:cs typeface="Calibri"/>
              </a:rPr>
              <a:t>10</a:t>
            </a:r>
            <a:r>
              <a:rPr dirty="0" sz="3200" spc="-15">
                <a:latin typeface="Calibri"/>
                <a:cs typeface="Calibri"/>
              </a:rPr>
              <a:t>3</a:t>
            </a:r>
            <a:r>
              <a:rPr dirty="0" sz="3200">
                <a:latin typeface="Calibri"/>
                <a:cs typeface="Calibri"/>
              </a:rPr>
              <a:t>,00</a:t>
            </a:r>
            <a:r>
              <a:rPr dirty="0" sz="3200" spc="-10">
                <a:latin typeface="Calibri"/>
                <a:cs typeface="Calibri"/>
              </a:rPr>
              <a:t>0</a:t>
            </a:r>
            <a:r>
              <a:rPr dirty="0" sz="3200">
                <a:latin typeface="Calibri"/>
                <a:cs typeface="Calibri"/>
              </a:rPr>
              <a:t>,000</a:t>
            </a:r>
            <a:endParaRPr sz="3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"/>
              </a:spcBef>
            </a:pPr>
            <a:r>
              <a:rPr dirty="0" sz="3200">
                <a:solidFill>
                  <a:srgbClr val="FF0000"/>
                </a:solidFill>
                <a:latin typeface="Calibri"/>
                <a:cs typeface="Calibri"/>
              </a:rPr>
              <a:t>14</a:t>
            </a:r>
            <a:r>
              <a:rPr dirty="0" sz="3200" spc="-15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r>
              <a:rPr dirty="0" sz="3200">
                <a:solidFill>
                  <a:srgbClr val="FF0000"/>
                </a:solidFill>
                <a:latin typeface="Calibri"/>
                <a:cs typeface="Calibri"/>
              </a:rPr>
              <a:t>,000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46072" y="17779"/>
            <a:ext cx="23583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2D75B6"/>
                </a:solidFill>
                <a:latin typeface="Calibri"/>
                <a:cs typeface="Calibri"/>
              </a:rPr>
              <a:t>Apply a </a:t>
            </a:r>
            <a:r>
              <a:rPr dirty="0" sz="1800" spc="-5">
                <a:solidFill>
                  <a:srgbClr val="2D75B6"/>
                </a:solidFill>
                <a:latin typeface="Calibri"/>
                <a:cs typeface="Calibri"/>
              </a:rPr>
              <a:t>search</a:t>
            </a:r>
            <a:r>
              <a:rPr dirty="0" sz="1800" spc="-75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2D75B6"/>
                </a:solidFill>
                <a:latin typeface="Calibri"/>
                <a:cs typeface="Calibri"/>
              </a:rPr>
              <a:t>technique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44736" y="4859223"/>
            <a:ext cx="83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888888"/>
                </a:solidFill>
                <a:latin typeface="Calibri"/>
                <a:cs typeface="Calibri"/>
              </a:rPr>
              <a:t>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10540"/>
            <a:ext cx="9144000" cy="462280"/>
          </a:xfrm>
          <a:custGeom>
            <a:avLst/>
            <a:gdLst/>
            <a:ahLst/>
            <a:cxnLst/>
            <a:rect l="l" t="t" r="r" b="b"/>
            <a:pathLst>
              <a:path w="9144000" h="462280">
                <a:moveTo>
                  <a:pt x="0" y="461772"/>
                </a:moveTo>
                <a:lnTo>
                  <a:pt x="9144000" y="461772"/>
                </a:lnTo>
                <a:lnTo>
                  <a:pt x="9144000" y="0"/>
                </a:lnTo>
                <a:lnTo>
                  <a:pt x="0" y="0"/>
                </a:lnTo>
                <a:lnTo>
                  <a:pt x="0" y="46177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713482" y="536828"/>
            <a:ext cx="371729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Why </a:t>
            </a:r>
            <a:r>
              <a:rPr dirty="0" sz="2400" spc="-10">
                <a:latin typeface="Arial"/>
                <a:cs typeface="Arial"/>
              </a:rPr>
              <a:t>do </a:t>
            </a:r>
            <a:r>
              <a:rPr dirty="0" sz="2400" spc="-5">
                <a:latin typeface="Arial"/>
                <a:cs typeface="Arial"/>
              </a:rPr>
              <a:t>a literature</a:t>
            </a:r>
            <a:r>
              <a:rPr dirty="0" sz="240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review?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2313" y="1464055"/>
            <a:ext cx="8390890" cy="2108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The </a:t>
            </a:r>
            <a:r>
              <a:rPr dirty="0" sz="1800" spc="-5">
                <a:latin typeface="Arial"/>
                <a:cs typeface="Arial"/>
              </a:rPr>
              <a:t>main reasons </a:t>
            </a:r>
            <a:r>
              <a:rPr dirty="0" sz="1800">
                <a:latin typeface="Arial"/>
                <a:cs typeface="Arial"/>
              </a:rPr>
              <a:t>for </a:t>
            </a:r>
            <a:r>
              <a:rPr dirty="0" sz="1800" spc="-5">
                <a:latin typeface="Arial"/>
                <a:cs typeface="Arial"/>
              </a:rPr>
              <a:t>conducting </a:t>
            </a:r>
            <a:r>
              <a:rPr dirty="0" sz="1800">
                <a:latin typeface="Arial"/>
                <a:cs typeface="Arial"/>
              </a:rPr>
              <a:t>a </a:t>
            </a:r>
            <a:r>
              <a:rPr dirty="0" sz="1800" spc="-5">
                <a:latin typeface="Arial"/>
                <a:cs typeface="Arial"/>
              </a:rPr>
              <a:t>literature review is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to…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239395" indent="-227329">
              <a:lnSpc>
                <a:spcPct val="100000"/>
              </a:lnSpc>
              <a:spcBef>
                <a:spcPts val="1375"/>
              </a:spcBef>
              <a:buAutoNum type="arabicPeriod"/>
              <a:tabLst>
                <a:tab pos="240029" algn="l"/>
              </a:tabLst>
            </a:pPr>
            <a:r>
              <a:rPr dirty="0" sz="1600" spc="-5">
                <a:latin typeface="Arial"/>
                <a:cs typeface="Arial"/>
              </a:rPr>
              <a:t>Develop and Demonstrate an in-depth understanding </a:t>
            </a:r>
            <a:r>
              <a:rPr dirty="0" sz="1600" spc="-10">
                <a:latin typeface="Arial"/>
                <a:cs typeface="Arial"/>
              </a:rPr>
              <a:t>your</a:t>
            </a:r>
            <a:r>
              <a:rPr dirty="0" sz="1600" spc="8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topic</a:t>
            </a:r>
            <a:endParaRPr sz="1600">
              <a:latin typeface="Arial"/>
              <a:cs typeface="Arial"/>
            </a:endParaRPr>
          </a:p>
          <a:p>
            <a:pPr marL="239395" indent="-227329">
              <a:lnSpc>
                <a:spcPct val="100000"/>
              </a:lnSpc>
              <a:spcBef>
                <a:spcPts val="965"/>
              </a:spcBef>
              <a:buAutoNum type="arabicPeriod"/>
              <a:tabLst>
                <a:tab pos="240029" algn="l"/>
              </a:tabLst>
            </a:pPr>
            <a:r>
              <a:rPr dirty="0" sz="1600" spc="-5">
                <a:latin typeface="Arial"/>
                <a:cs typeface="Arial"/>
              </a:rPr>
              <a:t>Put </a:t>
            </a:r>
            <a:r>
              <a:rPr dirty="0" sz="1600" spc="-10">
                <a:latin typeface="Arial"/>
                <a:cs typeface="Arial"/>
              </a:rPr>
              <a:t>your </a:t>
            </a:r>
            <a:r>
              <a:rPr dirty="0" sz="1600" spc="-5">
                <a:latin typeface="Arial"/>
                <a:cs typeface="Arial"/>
              </a:rPr>
              <a:t>work/project/research into</a:t>
            </a:r>
            <a:r>
              <a:rPr dirty="0" sz="1600" spc="8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perspective/context</a:t>
            </a:r>
            <a:endParaRPr sz="1600">
              <a:latin typeface="Arial"/>
              <a:cs typeface="Arial"/>
            </a:endParaRPr>
          </a:p>
          <a:p>
            <a:pPr marL="239395" indent="-227329">
              <a:lnSpc>
                <a:spcPct val="100000"/>
              </a:lnSpc>
              <a:spcBef>
                <a:spcPts val="960"/>
              </a:spcBef>
              <a:buAutoNum type="arabicPeriod"/>
              <a:tabLst>
                <a:tab pos="240029" algn="l"/>
              </a:tabLst>
            </a:pPr>
            <a:r>
              <a:rPr dirty="0" sz="1600" spc="-5">
                <a:latin typeface="Arial"/>
                <a:cs typeface="Arial"/>
              </a:rPr>
              <a:t>Set the scene for the reader – to provide a clear overview of the topic </a:t>
            </a:r>
            <a:r>
              <a:rPr dirty="0" sz="1600" spc="-10">
                <a:latin typeface="Arial"/>
                <a:cs typeface="Arial"/>
              </a:rPr>
              <a:t>you </a:t>
            </a:r>
            <a:r>
              <a:rPr dirty="0" sz="1600" spc="-5">
                <a:latin typeface="Arial"/>
                <a:cs typeface="Arial"/>
              </a:rPr>
              <a:t>are</a:t>
            </a:r>
            <a:r>
              <a:rPr dirty="0" sz="1600" spc="32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investigating</a:t>
            </a:r>
            <a:endParaRPr sz="1600">
              <a:latin typeface="Arial"/>
              <a:cs typeface="Arial"/>
            </a:endParaRPr>
          </a:p>
          <a:p>
            <a:pPr marL="239395" indent="-227329">
              <a:lnSpc>
                <a:spcPct val="100000"/>
              </a:lnSpc>
              <a:spcBef>
                <a:spcPts val="960"/>
              </a:spcBef>
              <a:buAutoNum type="arabicPeriod"/>
              <a:tabLst>
                <a:tab pos="240029" algn="l"/>
              </a:tabLst>
            </a:pPr>
            <a:r>
              <a:rPr dirty="0" sz="1600" spc="-5">
                <a:latin typeface="Arial"/>
                <a:cs typeface="Arial"/>
              </a:rPr>
              <a:t>Identifies gaps in the research – to give ideas for future</a:t>
            </a:r>
            <a:r>
              <a:rPr dirty="0" sz="1600" spc="12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research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86825" y="4859223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888888"/>
                </a:solidFill>
                <a:latin typeface="Calibri"/>
                <a:cs typeface="Calibri"/>
              </a:rPr>
              <a:t>40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84404"/>
            <a:ext cx="9101328" cy="4762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555107" y="1397330"/>
            <a:ext cx="2172335" cy="1489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95885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latin typeface="Calibri"/>
                <a:cs typeface="Calibri"/>
              </a:rPr>
              <a:t>1</a:t>
            </a:r>
            <a:r>
              <a:rPr dirty="0" sz="3200" spc="-15">
                <a:latin typeface="Calibri"/>
                <a:cs typeface="Calibri"/>
              </a:rPr>
              <a:t>0</a:t>
            </a:r>
            <a:r>
              <a:rPr dirty="0" sz="3200">
                <a:latin typeface="Calibri"/>
                <a:cs typeface="Calibri"/>
              </a:rPr>
              <a:t>3,0</a:t>
            </a:r>
            <a:r>
              <a:rPr dirty="0" sz="3200" spc="-20">
                <a:latin typeface="Calibri"/>
                <a:cs typeface="Calibri"/>
              </a:rPr>
              <a:t>0</a:t>
            </a:r>
            <a:r>
              <a:rPr dirty="0" sz="3200">
                <a:latin typeface="Calibri"/>
                <a:cs typeface="Calibri"/>
              </a:rPr>
              <a:t>0,0</a:t>
            </a:r>
            <a:r>
              <a:rPr dirty="0" sz="3200" spc="-20">
                <a:latin typeface="Calibri"/>
                <a:cs typeface="Calibri"/>
              </a:rPr>
              <a:t>0</a:t>
            </a:r>
            <a:r>
              <a:rPr dirty="0" sz="3200">
                <a:latin typeface="Calibri"/>
                <a:cs typeface="Calibri"/>
              </a:rPr>
              <a:t>0</a:t>
            </a:r>
            <a:endParaRPr sz="3200">
              <a:latin typeface="Calibri"/>
              <a:cs typeface="Calibri"/>
            </a:endParaRPr>
          </a:p>
          <a:p>
            <a:pPr algn="r" marR="76835">
              <a:lnSpc>
                <a:spcPct val="100000"/>
              </a:lnSpc>
            </a:pPr>
            <a:r>
              <a:rPr dirty="0" sz="3200">
                <a:latin typeface="Calibri"/>
                <a:cs typeface="Calibri"/>
              </a:rPr>
              <a:t>14</a:t>
            </a:r>
            <a:r>
              <a:rPr dirty="0" sz="3200" spc="-15">
                <a:latin typeface="Calibri"/>
                <a:cs typeface="Calibri"/>
              </a:rPr>
              <a:t>0</a:t>
            </a:r>
            <a:r>
              <a:rPr dirty="0" sz="3200">
                <a:latin typeface="Calibri"/>
                <a:cs typeface="Calibri"/>
              </a:rPr>
              <a:t>,000</a:t>
            </a:r>
            <a:endParaRPr sz="3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</a:pPr>
            <a:r>
              <a:rPr dirty="0" sz="320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dirty="0" sz="3200" spc="-15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r>
              <a:rPr dirty="0" sz="3200">
                <a:solidFill>
                  <a:srgbClr val="FF0000"/>
                </a:solidFill>
                <a:latin typeface="Calibri"/>
                <a:cs typeface="Calibri"/>
              </a:rPr>
              <a:t>,600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16196" y="714755"/>
            <a:ext cx="859790" cy="243840"/>
          </a:xfrm>
          <a:custGeom>
            <a:avLst/>
            <a:gdLst/>
            <a:ahLst/>
            <a:cxnLst/>
            <a:rect l="l" t="t" r="r" b="b"/>
            <a:pathLst>
              <a:path w="859789" h="243840">
                <a:moveTo>
                  <a:pt x="0" y="243839"/>
                </a:moveTo>
                <a:lnTo>
                  <a:pt x="859536" y="243839"/>
                </a:lnTo>
                <a:lnTo>
                  <a:pt x="859536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ln w="12192">
            <a:solidFill>
              <a:srgbClr val="EC003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9539" y="714755"/>
            <a:ext cx="859790" cy="1682750"/>
          </a:xfrm>
          <a:custGeom>
            <a:avLst/>
            <a:gdLst/>
            <a:ahLst/>
            <a:cxnLst/>
            <a:rect l="l" t="t" r="r" b="b"/>
            <a:pathLst>
              <a:path w="859790" h="1682750">
                <a:moveTo>
                  <a:pt x="0" y="1682496"/>
                </a:moveTo>
                <a:lnTo>
                  <a:pt x="859536" y="1682496"/>
                </a:lnTo>
                <a:lnTo>
                  <a:pt x="859536" y="0"/>
                </a:lnTo>
                <a:lnTo>
                  <a:pt x="0" y="0"/>
                </a:lnTo>
                <a:lnTo>
                  <a:pt x="0" y="1682496"/>
                </a:lnTo>
                <a:close/>
              </a:path>
            </a:pathLst>
          </a:custGeom>
          <a:ln w="12192">
            <a:solidFill>
              <a:srgbClr val="EC003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98447" y="1202436"/>
            <a:ext cx="1199515" cy="187960"/>
          </a:xfrm>
          <a:custGeom>
            <a:avLst/>
            <a:gdLst/>
            <a:ahLst/>
            <a:cxnLst/>
            <a:rect l="l" t="t" r="r" b="b"/>
            <a:pathLst>
              <a:path w="1199514" h="187959">
                <a:moveTo>
                  <a:pt x="0" y="187451"/>
                </a:moveTo>
                <a:lnTo>
                  <a:pt x="1199388" y="187451"/>
                </a:lnTo>
                <a:lnTo>
                  <a:pt x="1199388" y="0"/>
                </a:lnTo>
                <a:lnTo>
                  <a:pt x="0" y="0"/>
                </a:lnTo>
                <a:lnTo>
                  <a:pt x="0" y="187451"/>
                </a:lnTo>
                <a:close/>
              </a:path>
            </a:pathLst>
          </a:custGeom>
          <a:ln w="12192">
            <a:solidFill>
              <a:srgbClr val="EC0036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86825" y="4859223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888888"/>
                </a:solidFill>
                <a:latin typeface="Calibri"/>
                <a:cs typeface="Calibri"/>
              </a:rPr>
              <a:t>41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54508"/>
            <a:ext cx="9086088" cy="46238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165085" y="849630"/>
            <a:ext cx="506095" cy="802005"/>
          </a:xfrm>
          <a:custGeom>
            <a:avLst/>
            <a:gdLst/>
            <a:ahLst/>
            <a:cxnLst/>
            <a:rect l="l" t="t" r="r" b="b"/>
            <a:pathLst>
              <a:path w="506095" h="802005">
                <a:moveTo>
                  <a:pt x="76308" y="87191"/>
                </a:moveTo>
                <a:lnTo>
                  <a:pt x="43893" y="107208"/>
                </a:lnTo>
                <a:lnTo>
                  <a:pt x="473456" y="802005"/>
                </a:lnTo>
                <a:lnTo>
                  <a:pt x="505841" y="781939"/>
                </a:lnTo>
                <a:lnTo>
                  <a:pt x="76308" y="87191"/>
                </a:lnTo>
                <a:close/>
              </a:path>
              <a:path w="506095" h="802005">
                <a:moveTo>
                  <a:pt x="0" y="0"/>
                </a:moveTo>
                <a:lnTo>
                  <a:pt x="11430" y="127254"/>
                </a:lnTo>
                <a:lnTo>
                  <a:pt x="43893" y="107208"/>
                </a:lnTo>
                <a:lnTo>
                  <a:pt x="33909" y="91059"/>
                </a:lnTo>
                <a:lnTo>
                  <a:pt x="66294" y="70993"/>
                </a:lnTo>
                <a:lnTo>
                  <a:pt x="102541" y="70993"/>
                </a:lnTo>
                <a:lnTo>
                  <a:pt x="108712" y="67183"/>
                </a:lnTo>
                <a:lnTo>
                  <a:pt x="0" y="0"/>
                </a:lnTo>
                <a:close/>
              </a:path>
              <a:path w="506095" h="802005">
                <a:moveTo>
                  <a:pt x="66294" y="70993"/>
                </a:moveTo>
                <a:lnTo>
                  <a:pt x="33909" y="91059"/>
                </a:lnTo>
                <a:lnTo>
                  <a:pt x="43893" y="107208"/>
                </a:lnTo>
                <a:lnTo>
                  <a:pt x="76308" y="87191"/>
                </a:lnTo>
                <a:lnTo>
                  <a:pt x="66294" y="70993"/>
                </a:lnTo>
                <a:close/>
              </a:path>
              <a:path w="506095" h="802005">
                <a:moveTo>
                  <a:pt x="102541" y="70993"/>
                </a:moveTo>
                <a:lnTo>
                  <a:pt x="66294" y="70993"/>
                </a:lnTo>
                <a:lnTo>
                  <a:pt x="76308" y="87191"/>
                </a:lnTo>
                <a:lnTo>
                  <a:pt x="102541" y="70993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14971" y="1642872"/>
            <a:ext cx="1871980" cy="923925"/>
          </a:xfrm>
          <a:prstGeom prst="rect"/>
          <a:solidFill>
            <a:srgbClr val="FFFFFF"/>
          </a:solidFill>
        </p:spPr>
        <p:txBody>
          <a:bodyPr wrap="square" lIns="0" tIns="39370" rIns="0" bIns="0" rtlCol="0" vert="horz">
            <a:spAutoFit/>
          </a:bodyPr>
          <a:lstStyle/>
          <a:p>
            <a:pPr marL="92075" marR="400050">
              <a:lnSpc>
                <a:spcPct val="100000"/>
              </a:lnSpc>
              <a:spcBef>
                <a:spcPts val="310"/>
              </a:spcBef>
            </a:pPr>
            <a:r>
              <a:rPr dirty="0" sz="1800" spc="-5">
                <a:latin typeface="Arial"/>
                <a:cs typeface="Arial"/>
              </a:rPr>
              <a:t>Use </a:t>
            </a:r>
            <a:r>
              <a:rPr dirty="0" sz="1800">
                <a:latin typeface="Arial"/>
                <a:cs typeface="Arial"/>
              </a:rPr>
              <a:t>the  </a:t>
            </a:r>
            <a:r>
              <a:rPr dirty="0" sz="1800" spc="-10">
                <a:latin typeface="Arial"/>
                <a:cs typeface="Arial"/>
              </a:rPr>
              <a:t>advanced  </a:t>
            </a:r>
            <a:r>
              <a:rPr dirty="0" sz="1800" spc="-5">
                <a:latin typeface="Arial"/>
                <a:cs typeface="Arial"/>
              </a:rPr>
              <a:t>search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option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99525" y="4900498"/>
            <a:ext cx="116205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55"/>
              </a:lnSpc>
            </a:pPr>
            <a:r>
              <a:rPr dirty="0" sz="900" spc="-5">
                <a:solidFill>
                  <a:srgbClr val="888888"/>
                </a:solidFill>
                <a:latin typeface="Calibri"/>
                <a:cs typeface="Calibri"/>
              </a:rPr>
              <a:t>42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5260" y="0"/>
            <a:ext cx="8968740" cy="51434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619369" y="2406777"/>
            <a:ext cx="2240915" cy="197738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161925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latin typeface="Calibri"/>
                <a:cs typeface="Calibri"/>
              </a:rPr>
              <a:t>10</a:t>
            </a:r>
            <a:r>
              <a:rPr dirty="0" sz="3200" spc="-15">
                <a:latin typeface="Calibri"/>
                <a:cs typeface="Calibri"/>
              </a:rPr>
              <a:t>3</a:t>
            </a:r>
            <a:r>
              <a:rPr dirty="0" sz="3200">
                <a:latin typeface="Calibri"/>
                <a:cs typeface="Calibri"/>
              </a:rPr>
              <a:t>,00</a:t>
            </a:r>
            <a:r>
              <a:rPr dirty="0" sz="3200" spc="-10">
                <a:latin typeface="Calibri"/>
                <a:cs typeface="Calibri"/>
              </a:rPr>
              <a:t>0</a:t>
            </a:r>
            <a:r>
              <a:rPr dirty="0" sz="3200">
                <a:latin typeface="Calibri"/>
                <a:cs typeface="Calibri"/>
              </a:rPr>
              <a:t>,000</a:t>
            </a:r>
            <a:endParaRPr sz="3200">
              <a:latin typeface="Calibri"/>
              <a:cs typeface="Calibri"/>
            </a:endParaRPr>
          </a:p>
          <a:p>
            <a:pPr algn="r" marR="145415">
              <a:lnSpc>
                <a:spcPct val="100000"/>
              </a:lnSpc>
            </a:pPr>
            <a:r>
              <a:rPr dirty="0" sz="3200">
                <a:latin typeface="Calibri"/>
                <a:cs typeface="Calibri"/>
              </a:rPr>
              <a:t>14</a:t>
            </a:r>
            <a:r>
              <a:rPr dirty="0" sz="3200" spc="-15">
                <a:latin typeface="Calibri"/>
                <a:cs typeface="Calibri"/>
              </a:rPr>
              <a:t>0</a:t>
            </a:r>
            <a:r>
              <a:rPr dirty="0" sz="3200">
                <a:latin typeface="Calibri"/>
                <a:cs typeface="Calibri"/>
              </a:rPr>
              <a:t>,000</a:t>
            </a:r>
            <a:endParaRPr sz="3200">
              <a:latin typeface="Calibri"/>
              <a:cs typeface="Calibri"/>
            </a:endParaRPr>
          </a:p>
          <a:p>
            <a:pPr algn="r" marR="74295">
              <a:lnSpc>
                <a:spcPct val="100000"/>
              </a:lnSpc>
              <a:spcBef>
                <a:spcPts val="5"/>
              </a:spcBef>
            </a:pPr>
            <a:r>
              <a:rPr dirty="0" sz="3200">
                <a:latin typeface="Calibri"/>
                <a:cs typeface="Calibri"/>
              </a:rPr>
              <a:t>10,</a:t>
            </a:r>
            <a:r>
              <a:rPr dirty="0" sz="3200" spc="-10">
                <a:latin typeface="Calibri"/>
                <a:cs typeface="Calibri"/>
              </a:rPr>
              <a:t>6</a:t>
            </a:r>
            <a:r>
              <a:rPr dirty="0" sz="3200">
                <a:latin typeface="Calibri"/>
                <a:cs typeface="Calibri"/>
              </a:rPr>
              <a:t>00</a:t>
            </a:r>
            <a:endParaRPr sz="3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</a:pPr>
            <a:r>
              <a:rPr dirty="0" sz="3200">
                <a:solidFill>
                  <a:srgbClr val="FF0000"/>
                </a:solidFill>
                <a:latin typeface="Calibri"/>
                <a:cs typeface="Calibri"/>
              </a:rPr>
              <a:t>1,2</a:t>
            </a:r>
            <a:r>
              <a:rPr dirty="0" sz="3200" spc="-10">
                <a:solidFill>
                  <a:srgbClr val="FF0000"/>
                </a:solidFill>
                <a:latin typeface="Calibri"/>
                <a:cs typeface="Calibri"/>
              </a:rPr>
              <a:t>6</a:t>
            </a:r>
            <a:r>
              <a:rPr dirty="0" sz="320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5260" y="2065020"/>
            <a:ext cx="1277620" cy="3078480"/>
          </a:xfrm>
          <a:custGeom>
            <a:avLst/>
            <a:gdLst/>
            <a:ahLst/>
            <a:cxnLst/>
            <a:rect l="l" t="t" r="r" b="b"/>
            <a:pathLst>
              <a:path w="1277620" h="3078479">
                <a:moveTo>
                  <a:pt x="1277112" y="3078478"/>
                </a:moveTo>
                <a:lnTo>
                  <a:pt x="1277112" y="0"/>
                </a:lnTo>
                <a:lnTo>
                  <a:pt x="0" y="0"/>
                </a:lnTo>
                <a:lnTo>
                  <a:pt x="0" y="3078478"/>
                </a:lnTo>
              </a:path>
            </a:pathLst>
          </a:custGeom>
          <a:ln w="12192">
            <a:solidFill>
              <a:srgbClr val="EC0036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86825" y="4859223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888888"/>
                </a:solidFill>
                <a:latin typeface="Calibri"/>
                <a:cs typeface="Calibri"/>
              </a:rPr>
              <a:t>43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20979"/>
            <a:ext cx="9144000" cy="4690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algn="r" marR="23495">
              <a:lnSpc>
                <a:spcPct val="100000"/>
              </a:lnSpc>
              <a:spcBef>
                <a:spcPts val="105"/>
              </a:spcBef>
            </a:pPr>
            <a:r>
              <a:rPr dirty="0"/>
              <a:t>1</a:t>
            </a:r>
            <a:r>
              <a:rPr dirty="0" spc="-15"/>
              <a:t>0</a:t>
            </a:r>
            <a:r>
              <a:rPr dirty="0"/>
              <a:t>3,0</a:t>
            </a:r>
            <a:r>
              <a:rPr dirty="0" spc="-20"/>
              <a:t>0</a:t>
            </a:r>
            <a:r>
              <a:rPr dirty="0"/>
              <a:t>0,0</a:t>
            </a:r>
            <a:r>
              <a:rPr dirty="0" spc="-20"/>
              <a:t>0</a:t>
            </a:r>
            <a:r>
              <a:rPr dirty="0"/>
              <a:t>0</a:t>
            </a:r>
          </a:p>
          <a:p>
            <a:pPr algn="r" marR="5080">
              <a:lnSpc>
                <a:spcPct val="100000"/>
              </a:lnSpc>
              <a:spcBef>
                <a:spcPts val="5"/>
              </a:spcBef>
            </a:pPr>
            <a:r>
              <a:rPr dirty="0"/>
              <a:t>14</a:t>
            </a:r>
            <a:r>
              <a:rPr dirty="0" spc="-15"/>
              <a:t>0</a:t>
            </a:r>
            <a:r>
              <a:rPr dirty="0"/>
              <a:t>,000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657213" y="2378786"/>
            <a:ext cx="1226820" cy="1489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73025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latin typeface="Calibri"/>
                <a:cs typeface="Calibri"/>
              </a:rPr>
              <a:t>1</a:t>
            </a:r>
            <a:r>
              <a:rPr dirty="0" sz="3200" spc="-15">
                <a:latin typeface="Calibri"/>
                <a:cs typeface="Calibri"/>
              </a:rPr>
              <a:t>0</a:t>
            </a:r>
            <a:r>
              <a:rPr dirty="0" sz="3200">
                <a:latin typeface="Calibri"/>
                <a:cs typeface="Calibri"/>
              </a:rPr>
              <a:t>,600</a:t>
            </a:r>
            <a:endParaRPr sz="32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</a:pPr>
            <a:r>
              <a:rPr dirty="0" sz="3200">
                <a:latin typeface="Calibri"/>
                <a:cs typeface="Calibri"/>
              </a:rPr>
              <a:t>1,2</a:t>
            </a:r>
            <a:r>
              <a:rPr dirty="0" sz="3200" spc="-10">
                <a:latin typeface="Calibri"/>
                <a:cs typeface="Calibri"/>
              </a:rPr>
              <a:t>6</a:t>
            </a:r>
            <a:r>
              <a:rPr dirty="0" sz="3200">
                <a:latin typeface="Calibri"/>
                <a:cs typeface="Calibri"/>
              </a:rPr>
              <a:t>3</a:t>
            </a:r>
            <a:endParaRPr sz="3200">
              <a:latin typeface="Calibri"/>
              <a:cs typeface="Calibri"/>
            </a:endParaRPr>
          </a:p>
          <a:p>
            <a:pPr algn="r" marR="37465">
              <a:lnSpc>
                <a:spcPct val="100000"/>
              </a:lnSpc>
            </a:pPr>
            <a:r>
              <a:rPr dirty="0" sz="3200" spc="-10">
                <a:solidFill>
                  <a:srgbClr val="EC0036"/>
                </a:solidFill>
                <a:latin typeface="Calibri"/>
                <a:cs typeface="Calibri"/>
              </a:rPr>
              <a:t>152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97508" y="885444"/>
            <a:ext cx="1190625" cy="3369945"/>
          </a:xfrm>
          <a:custGeom>
            <a:avLst/>
            <a:gdLst/>
            <a:ahLst/>
            <a:cxnLst/>
            <a:rect l="l" t="t" r="r" b="b"/>
            <a:pathLst>
              <a:path w="1190625" h="3369945">
                <a:moveTo>
                  <a:pt x="0" y="3369564"/>
                </a:moveTo>
                <a:lnTo>
                  <a:pt x="1190243" y="3369564"/>
                </a:lnTo>
                <a:lnTo>
                  <a:pt x="1190243" y="0"/>
                </a:lnTo>
                <a:lnTo>
                  <a:pt x="0" y="0"/>
                </a:lnTo>
                <a:lnTo>
                  <a:pt x="0" y="3369564"/>
                </a:lnTo>
                <a:close/>
              </a:path>
            </a:pathLst>
          </a:custGeom>
          <a:ln w="12192">
            <a:solidFill>
              <a:srgbClr val="EC0036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86825" y="4859223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888888"/>
                </a:solidFill>
                <a:latin typeface="Calibri"/>
                <a:cs typeface="Calibri"/>
              </a:rPr>
              <a:t>44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255"/>
            <a:ext cx="9142476" cy="4687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301239" y="437387"/>
            <a:ext cx="3192780" cy="807720"/>
          </a:xfrm>
          <a:custGeom>
            <a:avLst/>
            <a:gdLst/>
            <a:ahLst/>
            <a:cxnLst/>
            <a:rect l="l" t="t" r="r" b="b"/>
            <a:pathLst>
              <a:path w="3192779" h="807719">
                <a:moveTo>
                  <a:pt x="0" y="807720"/>
                </a:moveTo>
                <a:lnTo>
                  <a:pt x="3192780" y="807720"/>
                </a:lnTo>
                <a:lnTo>
                  <a:pt x="3192780" y="0"/>
                </a:lnTo>
                <a:lnTo>
                  <a:pt x="0" y="0"/>
                </a:lnTo>
                <a:lnTo>
                  <a:pt x="0" y="807720"/>
                </a:lnTo>
                <a:close/>
              </a:path>
            </a:pathLst>
          </a:custGeom>
          <a:ln w="12192">
            <a:solidFill>
              <a:srgbClr val="EC003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513832" y="1179575"/>
            <a:ext cx="1312545" cy="274320"/>
          </a:xfrm>
          <a:custGeom>
            <a:avLst/>
            <a:gdLst/>
            <a:ahLst/>
            <a:cxnLst/>
            <a:rect l="l" t="t" r="r" b="b"/>
            <a:pathLst>
              <a:path w="1312545" h="274319">
                <a:moveTo>
                  <a:pt x="0" y="274320"/>
                </a:moveTo>
                <a:lnTo>
                  <a:pt x="1312164" y="274320"/>
                </a:lnTo>
                <a:lnTo>
                  <a:pt x="1312164" y="0"/>
                </a:lnTo>
                <a:lnTo>
                  <a:pt x="0" y="0"/>
                </a:lnTo>
                <a:lnTo>
                  <a:pt x="0" y="274320"/>
                </a:lnTo>
                <a:close/>
              </a:path>
            </a:pathLst>
          </a:custGeom>
          <a:ln w="12192">
            <a:solidFill>
              <a:srgbClr val="EC0036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86825" y="4859223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888888"/>
                </a:solidFill>
                <a:latin typeface="Calibri"/>
                <a:cs typeface="Calibri"/>
              </a:rPr>
              <a:t>45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42315"/>
            <a:ext cx="9144000" cy="4646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19957" y="3996334"/>
            <a:ext cx="459232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95" b="1">
                <a:latin typeface="Gill Sans MT"/>
                <a:cs typeface="Gill Sans MT"/>
              </a:rPr>
              <a:t>Help </a:t>
            </a:r>
            <a:r>
              <a:rPr dirty="0" sz="4400" spc="45" b="1">
                <a:latin typeface="Gill Sans MT"/>
                <a:cs typeface="Gill Sans MT"/>
              </a:rPr>
              <a:t>and</a:t>
            </a:r>
            <a:r>
              <a:rPr dirty="0" sz="4400" spc="-50" b="1">
                <a:latin typeface="Gill Sans MT"/>
                <a:cs typeface="Gill Sans MT"/>
              </a:rPr>
              <a:t> </a:t>
            </a:r>
            <a:r>
              <a:rPr dirty="0" sz="4400" spc="-35" b="1">
                <a:latin typeface="Gill Sans MT"/>
                <a:cs typeface="Gill Sans MT"/>
              </a:rPr>
              <a:t>Support</a:t>
            </a:r>
            <a:endParaRPr sz="440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60617" y="1876908"/>
            <a:ext cx="1769745" cy="1912620"/>
          </a:xfrm>
          <a:custGeom>
            <a:avLst/>
            <a:gdLst/>
            <a:ahLst/>
            <a:cxnLst/>
            <a:rect l="l" t="t" r="r" b="b"/>
            <a:pathLst>
              <a:path w="1769745" h="1912620">
                <a:moveTo>
                  <a:pt x="1488938" y="1742464"/>
                </a:moveTo>
                <a:lnTo>
                  <a:pt x="1195130" y="1742464"/>
                </a:lnTo>
                <a:lnTo>
                  <a:pt x="1494596" y="1912390"/>
                </a:lnTo>
                <a:lnTo>
                  <a:pt x="1488938" y="1742464"/>
                </a:lnTo>
                <a:close/>
              </a:path>
              <a:path w="1769745" h="1912620">
                <a:moveTo>
                  <a:pt x="877540" y="0"/>
                </a:moveTo>
                <a:lnTo>
                  <a:pt x="832250" y="1189"/>
                </a:lnTo>
                <a:lnTo>
                  <a:pt x="787052" y="4724"/>
                </a:lnTo>
                <a:lnTo>
                  <a:pt x="742041" y="10611"/>
                </a:lnTo>
                <a:lnTo>
                  <a:pt x="697314" y="18853"/>
                </a:lnTo>
                <a:lnTo>
                  <a:pt x="652964" y="29456"/>
                </a:lnTo>
                <a:lnTo>
                  <a:pt x="609088" y="42425"/>
                </a:lnTo>
                <a:lnTo>
                  <a:pt x="565781" y="57765"/>
                </a:lnTo>
                <a:lnTo>
                  <a:pt x="523139" y="75480"/>
                </a:lnTo>
                <a:lnTo>
                  <a:pt x="481255" y="95575"/>
                </a:lnTo>
                <a:lnTo>
                  <a:pt x="440227" y="118055"/>
                </a:lnTo>
                <a:lnTo>
                  <a:pt x="400150" y="142926"/>
                </a:lnTo>
                <a:lnTo>
                  <a:pt x="361118" y="170191"/>
                </a:lnTo>
                <a:lnTo>
                  <a:pt x="323227" y="199856"/>
                </a:lnTo>
                <a:lnTo>
                  <a:pt x="286572" y="231926"/>
                </a:lnTo>
                <a:lnTo>
                  <a:pt x="252767" y="264859"/>
                </a:lnTo>
                <a:lnTo>
                  <a:pt x="221063" y="299174"/>
                </a:lnTo>
                <a:lnTo>
                  <a:pt x="191465" y="334782"/>
                </a:lnTo>
                <a:lnTo>
                  <a:pt x="163976" y="371597"/>
                </a:lnTo>
                <a:lnTo>
                  <a:pt x="138601" y="409530"/>
                </a:lnTo>
                <a:lnTo>
                  <a:pt x="115342" y="448495"/>
                </a:lnTo>
                <a:lnTo>
                  <a:pt x="94204" y="488402"/>
                </a:lnTo>
                <a:lnTo>
                  <a:pt x="75187" y="529174"/>
                </a:lnTo>
                <a:lnTo>
                  <a:pt x="58304" y="570696"/>
                </a:lnTo>
                <a:lnTo>
                  <a:pt x="43550" y="612906"/>
                </a:lnTo>
                <a:lnTo>
                  <a:pt x="30932" y="655710"/>
                </a:lnTo>
                <a:lnTo>
                  <a:pt x="20452" y="699018"/>
                </a:lnTo>
                <a:lnTo>
                  <a:pt x="12115" y="742743"/>
                </a:lnTo>
                <a:lnTo>
                  <a:pt x="5925" y="786798"/>
                </a:lnTo>
                <a:lnTo>
                  <a:pt x="1885" y="831094"/>
                </a:lnTo>
                <a:lnTo>
                  <a:pt x="0" y="875545"/>
                </a:lnTo>
                <a:lnTo>
                  <a:pt x="271" y="920061"/>
                </a:lnTo>
                <a:lnTo>
                  <a:pt x="2705" y="964557"/>
                </a:lnTo>
                <a:lnTo>
                  <a:pt x="7303" y="1008943"/>
                </a:lnTo>
                <a:lnTo>
                  <a:pt x="14071" y="1053133"/>
                </a:lnTo>
                <a:lnTo>
                  <a:pt x="23011" y="1097039"/>
                </a:lnTo>
                <a:lnTo>
                  <a:pt x="34127" y="1140572"/>
                </a:lnTo>
                <a:lnTo>
                  <a:pt x="47424" y="1183646"/>
                </a:lnTo>
                <a:lnTo>
                  <a:pt x="62904" y="1226172"/>
                </a:lnTo>
                <a:lnTo>
                  <a:pt x="80597" y="1268115"/>
                </a:lnTo>
                <a:lnTo>
                  <a:pt x="100431" y="1309232"/>
                </a:lnTo>
                <a:lnTo>
                  <a:pt x="122485" y="1349590"/>
                </a:lnTo>
                <a:lnTo>
                  <a:pt x="146737" y="1389050"/>
                </a:lnTo>
                <a:lnTo>
                  <a:pt x="173192" y="1427524"/>
                </a:lnTo>
                <a:lnTo>
                  <a:pt x="201853" y="1464925"/>
                </a:lnTo>
                <a:lnTo>
                  <a:pt x="232724" y="1501164"/>
                </a:lnTo>
                <a:lnTo>
                  <a:pt x="266807" y="1537128"/>
                </a:lnTo>
                <a:lnTo>
                  <a:pt x="302485" y="1570882"/>
                </a:lnTo>
                <a:lnTo>
                  <a:pt x="339658" y="1602399"/>
                </a:lnTo>
                <a:lnTo>
                  <a:pt x="378224" y="1631654"/>
                </a:lnTo>
                <a:lnTo>
                  <a:pt x="418082" y="1658623"/>
                </a:lnTo>
                <a:lnTo>
                  <a:pt x="459131" y="1683278"/>
                </a:lnTo>
                <a:lnTo>
                  <a:pt x="501269" y="1705596"/>
                </a:lnTo>
                <a:lnTo>
                  <a:pt x="544394" y="1725550"/>
                </a:lnTo>
                <a:lnTo>
                  <a:pt x="588406" y="1743115"/>
                </a:lnTo>
                <a:lnTo>
                  <a:pt x="633239" y="1758275"/>
                </a:lnTo>
                <a:lnTo>
                  <a:pt x="678685" y="1770976"/>
                </a:lnTo>
                <a:lnTo>
                  <a:pt x="724748" y="1781221"/>
                </a:lnTo>
                <a:lnTo>
                  <a:pt x="771293" y="1788975"/>
                </a:lnTo>
                <a:lnTo>
                  <a:pt x="818218" y="1794212"/>
                </a:lnTo>
                <a:lnTo>
                  <a:pt x="865421" y="1796908"/>
                </a:lnTo>
                <a:lnTo>
                  <a:pt x="912801" y="1797036"/>
                </a:lnTo>
                <a:lnTo>
                  <a:pt x="960258" y="1794572"/>
                </a:lnTo>
                <a:lnTo>
                  <a:pt x="1007688" y="1789489"/>
                </a:lnTo>
                <a:lnTo>
                  <a:pt x="1054992" y="1781762"/>
                </a:lnTo>
                <a:lnTo>
                  <a:pt x="1102068" y="1771366"/>
                </a:lnTo>
                <a:lnTo>
                  <a:pt x="1148844" y="1758265"/>
                </a:lnTo>
                <a:lnTo>
                  <a:pt x="1195130" y="1742464"/>
                </a:lnTo>
                <a:lnTo>
                  <a:pt x="1488938" y="1742464"/>
                </a:lnTo>
                <a:lnTo>
                  <a:pt x="1483039" y="1565299"/>
                </a:lnTo>
                <a:lnTo>
                  <a:pt x="1516833" y="1532378"/>
                </a:lnTo>
                <a:lnTo>
                  <a:pt x="1548526" y="1498073"/>
                </a:lnTo>
                <a:lnTo>
                  <a:pt x="1578114" y="1462473"/>
                </a:lnTo>
                <a:lnTo>
                  <a:pt x="1605593" y="1425666"/>
                </a:lnTo>
                <a:lnTo>
                  <a:pt x="1630961" y="1387738"/>
                </a:lnTo>
                <a:lnTo>
                  <a:pt x="1654212" y="1348779"/>
                </a:lnTo>
                <a:lnTo>
                  <a:pt x="1675344" y="1308875"/>
                </a:lnTo>
                <a:lnTo>
                  <a:pt x="1694373" y="1268064"/>
                </a:lnTo>
                <a:lnTo>
                  <a:pt x="1711233" y="1226586"/>
                </a:lnTo>
                <a:lnTo>
                  <a:pt x="1725983" y="1184376"/>
                </a:lnTo>
                <a:lnTo>
                  <a:pt x="1738599" y="1141572"/>
                </a:lnTo>
                <a:lnTo>
                  <a:pt x="1749076" y="1098263"/>
                </a:lnTo>
                <a:lnTo>
                  <a:pt x="1757411" y="1054536"/>
                </a:lnTo>
                <a:lnTo>
                  <a:pt x="1763600" y="1010480"/>
                </a:lnTo>
                <a:lnTo>
                  <a:pt x="1767640" y="966181"/>
                </a:lnTo>
                <a:lnTo>
                  <a:pt x="1769526" y="921727"/>
                </a:lnTo>
                <a:lnTo>
                  <a:pt x="1769256" y="877207"/>
                </a:lnTo>
                <a:lnTo>
                  <a:pt x="1766824" y="832708"/>
                </a:lnTo>
                <a:lnTo>
                  <a:pt x="1762229" y="788317"/>
                </a:lnTo>
                <a:lnTo>
                  <a:pt x="1755464" y="744123"/>
                </a:lnTo>
                <a:lnTo>
                  <a:pt x="1746528" y="700214"/>
                </a:lnTo>
                <a:lnTo>
                  <a:pt x="1735416" y="656676"/>
                </a:lnTo>
                <a:lnTo>
                  <a:pt x="1722125" y="613598"/>
                </a:lnTo>
                <a:lnTo>
                  <a:pt x="1706651" y="571068"/>
                </a:lnTo>
                <a:lnTo>
                  <a:pt x="1688985" y="529165"/>
                </a:lnTo>
                <a:lnTo>
                  <a:pt x="1669137" y="488002"/>
                </a:lnTo>
                <a:lnTo>
                  <a:pt x="1647091" y="447641"/>
                </a:lnTo>
                <a:lnTo>
                  <a:pt x="1622847" y="408179"/>
                </a:lnTo>
                <a:lnTo>
                  <a:pt x="1596400" y="369703"/>
                </a:lnTo>
                <a:lnTo>
                  <a:pt x="1567748" y="332301"/>
                </a:lnTo>
                <a:lnTo>
                  <a:pt x="1536887" y="296061"/>
                </a:lnTo>
                <a:lnTo>
                  <a:pt x="1503093" y="260376"/>
                </a:lnTo>
                <a:lnTo>
                  <a:pt x="1467865" y="226959"/>
                </a:lnTo>
                <a:lnTo>
                  <a:pt x="1431299" y="195815"/>
                </a:lnTo>
                <a:lnTo>
                  <a:pt x="1393490" y="166949"/>
                </a:lnTo>
                <a:lnTo>
                  <a:pt x="1354533" y="140366"/>
                </a:lnTo>
                <a:lnTo>
                  <a:pt x="1314524" y="116070"/>
                </a:lnTo>
                <a:lnTo>
                  <a:pt x="1273558" y="94066"/>
                </a:lnTo>
                <a:lnTo>
                  <a:pt x="1231731" y="74360"/>
                </a:lnTo>
                <a:lnTo>
                  <a:pt x="1189137" y="56956"/>
                </a:lnTo>
                <a:lnTo>
                  <a:pt x="1145873" y="41859"/>
                </a:lnTo>
                <a:lnTo>
                  <a:pt x="1102033" y="29074"/>
                </a:lnTo>
                <a:lnTo>
                  <a:pt x="1057713" y="18606"/>
                </a:lnTo>
                <a:lnTo>
                  <a:pt x="1013008" y="10460"/>
                </a:lnTo>
                <a:lnTo>
                  <a:pt x="968014" y="4640"/>
                </a:lnTo>
                <a:lnTo>
                  <a:pt x="922826" y="1151"/>
                </a:lnTo>
                <a:lnTo>
                  <a:pt x="877540" y="0"/>
                </a:lnTo>
                <a:close/>
              </a:path>
            </a:pathLst>
          </a:custGeom>
          <a:solidFill>
            <a:srgbClr val="FFA300">
              <a:alpha val="7137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27758" y="2333370"/>
            <a:ext cx="1193165" cy="800100"/>
          </a:xfrm>
          <a:custGeom>
            <a:avLst/>
            <a:gdLst/>
            <a:ahLst/>
            <a:cxnLst/>
            <a:rect l="l" t="t" r="r" b="b"/>
            <a:pathLst>
              <a:path w="1193164" h="800100">
                <a:moveTo>
                  <a:pt x="1014984" y="601726"/>
                </a:moveTo>
                <a:lnTo>
                  <a:pt x="976376" y="636905"/>
                </a:lnTo>
                <a:lnTo>
                  <a:pt x="930910" y="672211"/>
                </a:lnTo>
                <a:lnTo>
                  <a:pt x="883920" y="705485"/>
                </a:lnTo>
                <a:lnTo>
                  <a:pt x="831850" y="735076"/>
                </a:lnTo>
                <a:lnTo>
                  <a:pt x="776351" y="760984"/>
                </a:lnTo>
                <a:lnTo>
                  <a:pt x="719201" y="781304"/>
                </a:lnTo>
                <a:lnTo>
                  <a:pt x="658749" y="794385"/>
                </a:lnTo>
                <a:lnTo>
                  <a:pt x="596519" y="799846"/>
                </a:lnTo>
                <a:lnTo>
                  <a:pt x="567944" y="799846"/>
                </a:lnTo>
                <a:lnTo>
                  <a:pt x="541020" y="796163"/>
                </a:lnTo>
                <a:lnTo>
                  <a:pt x="487299" y="785114"/>
                </a:lnTo>
                <a:lnTo>
                  <a:pt x="433451" y="768477"/>
                </a:lnTo>
                <a:lnTo>
                  <a:pt x="383159" y="748030"/>
                </a:lnTo>
                <a:lnTo>
                  <a:pt x="359537" y="735076"/>
                </a:lnTo>
                <a:lnTo>
                  <a:pt x="334391" y="722122"/>
                </a:lnTo>
                <a:lnTo>
                  <a:pt x="289052" y="692404"/>
                </a:lnTo>
                <a:lnTo>
                  <a:pt x="245364" y="661035"/>
                </a:lnTo>
                <a:lnTo>
                  <a:pt x="204978" y="625856"/>
                </a:lnTo>
                <a:lnTo>
                  <a:pt x="166370" y="592455"/>
                </a:lnTo>
                <a:lnTo>
                  <a:pt x="130937" y="557403"/>
                </a:lnTo>
                <a:lnTo>
                  <a:pt x="99060" y="524002"/>
                </a:lnTo>
                <a:lnTo>
                  <a:pt x="72136" y="492506"/>
                </a:lnTo>
                <a:lnTo>
                  <a:pt x="26797" y="436880"/>
                </a:lnTo>
                <a:lnTo>
                  <a:pt x="0" y="399923"/>
                </a:lnTo>
                <a:lnTo>
                  <a:pt x="26797" y="362839"/>
                </a:lnTo>
                <a:lnTo>
                  <a:pt x="72136" y="307340"/>
                </a:lnTo>
                <a:lnTo>
                  <a:pt x="99060" y="275844"/>
                </a:lnTo>
                <a:lnTo>
                  <a:pt x="130937" y="242443"/>
                </a:lnTo>
                <a:lnTo>
                  <a:pt x="166370" y="207264"/>
                </a:lnTo>
                <a:lnTo>
                  <a:pt x="204978" y="173990"/>
                </a:lnTo>
                <a:lnTo>
                  <a:pt x="245364" y="140716"/>
                </a:lnTo>
                <a:lnTo>
                  <a:pt x="289052" y="107315"/>
                </a:lnTo>
                <a:lnTo>
                  <a:pt x="334391" y="77724"/>
                </a:lnTo>
                <a:lnTo>
                  <a:pt x="359537" y="64770"/>
                </a:lnTo>
                <a:lnTo>
                  <a:pt x="383159" y="51816"/>
                </a:lnTo>
                <a:lnTo>
                  <a:pt x="433451" y="31368"/>
                </a:lnTo>
                <a:lnTo>
                  <a:pt x="487299" y="14731"/>
                </a:lnTo>
                <a:lnTo>
                  <a:pt x="541020" y="3556"/>
                </a:lnTo>
                <a:lnTo>
                  <a:pt x="567944" y="0"/>
                </a:lnTo>
                <a:lnTo>
                  <a:pt x="596519" y="0"/>
                </a:lnTo>
                <a:lnTo>
                  <a:pt x="658749" y="5461"/>
                </a:lnTo>
                <a:lnTo>
                  <a:pt x="719201" y="18415"/>
                </a:lnTo>
                <a:lnTo>
                  <a:pt x="776351" y="38862"/>
                </a:lnTo>
                <a:lnTo>
                  <a:pt x="831850" y="64770"/>
                </a:lnTo>
                <a:lnTo>
                  <a:pt x="883920" y="94361"/>
                </a:lnTo>
                <a:lnTo>
                  <a:pt x="930910" y="127635"/>
                </a:lnTo>
                <a:lnTo>
                  <a:pt x="976376" y="162941"/>
                </a:lnTo>
                <a:lnTo>
                  <a:pt x="1014984" y="198120"/>
                </a:lnTo>
                <a:lnTo>
                  <a:pt x="1048639" y="229616"/>
                </a:lnTo>
                <a:lnTo>
                  <a:pt x="1078865" y="260985"/>
                </a:lnTo>
                <a:lnTo>
                  <a:pt x="1105789" y="290576"/>
                </a:lnTo>
                <a:lnTo>
                  <a:pt x="1167892" y="366522"/>
                </a:lnTo>
                <a:lnTo>
                  <a:pt x="1193165" y="399923"/>
                </a:lnTo>
                <a:lnTo>
                  <a:pt x="1167892" y="433324"/>
                </a:lnTo>
                <a:lnTo>
                  <a:pt x="1129284" y="481330"/>
                </a:lnTo>
                <a:lnTo>
                  <a:pt x="1078865" y="538861"/>
                </a:lnTo>
                <a:lnTo>
                  <a:pt x="1048639" y="570230"/>
                </a:lnTo>
                <a:lnTo>
                  <a:pt x="1014984" y="60172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112264" y="2610739"/>
            <a:ext cx="222885" cy="245745"/>
          </a:xfrm>
          <a:custGeom>
            <a:avLst/>
            <a:gdLst/>
            <a:ahLst/>
            <a:cxnLst/>
            <a:rect l="l" t="t" r="r" b="b"/>
            <a:pathLst>
              <a:path w="222885" h="245744">
                <a:moveTo>
                  <a:pt x="0" y="122555"/>
                </a:moveTo>
                <a:lnTo>
                  <a:pt x="1778" y="109600"/>
                </a:lnTo>
                <a:lnTo>
                  <a:pt x="3429" y="98425"/>
                </a:lnTo>
                <a:lnTo>
                  <a:pt x="5080" y="85343"/>
                </a:lnTo>
                <a:lnTo>
                  <a:pt x="10160" y="74294"/>
                </a:lnTo>
                <a:lnTo>
                  <a:pt x="13462" y="64897"/>
                </a:lnTo>
                <a:lnTo>
                  <a:pt x="20319" y="53848"/>
                </a:lnTo>
                <a:lnTo>
                  <a:pt x="25273" y="44450"/>
                </a:lnTo>
                <a:lnTo>
                  <a:pt x="33655" y="37084"/>
                </a:lnTo>
                <a:lnTo>
                  <a:pt x="40512" y="27812"/>
                </a:lnTo>
                <a:lnTo>
                  <a:pt x="48894" y="22225"/>
                </a:lnTo>
                <a:lnTo>
                  <a:pt x="59055" y="14859"/>
                </a:lnTo>
                <a:lnTo>
                  <a:pt x="67437" y="11049"/>
                </a:lnTo>
                <a:lnTo>
                  <a:pt x="77597" y="5461"/>
                </a:lnTo>
                <a:lnTo>
                  <a:pt x="89281" y="3683"/>
                </a:lnTo>
                <a:lnTo>
                  <a:pt x="99441" y="1778"/>
                </a:lnTo>
                <a:lnTo>
                  <a:pt x="111252" y="0"/>
                </a:lnTo>
                <a:lnTo>
                  <a:pt x="123062" y="1778"/>
                </a:lnTo>
                <a:lnTo>
                  <a:pt x="133096" y="3683"/>
                </a:lnTo>
                <a:lnTo>
                  <a:pt x="144906" y="5461"/>
                </a:lnTo>
                <a:lnTo>
                  <a:pt x="155067" y="11049"/>
                </a:lnTo>
                <a:lnTo>
                  <a:pt x="163449" y="14859"/>
                </a:lnTo>
                <a:lnTo>
                  <a:pt x="173609" y="22225"/>
                </a:lnTo>
                <a:lnTo>
                  <a:pt x="181991" y="27812"/>
                </a:lnTo>
                <a:lnTo>
                  <a:pt x="188722" y="37084"/>
                </a:lnTo>
                <a:lnTo>
                  <a:pt x="197231" y="44450"/>
                </a:lnTo>
                <a:lnTo>
                  <a:pt x="202184" y="53848"/>
                </a:lnTo>
                <a:lnTo>
                  <a:pt x="208915" y="64897"/>
                </a:lnTo>
                <a:lnTo>
                  <a:pt x="212344" y="74294"/>
                </a:lnTo>
                <a:lnTo>
                  <a:pt x="217424" y="85343"/>
                </a:lnTo>
                <a:lnTo>
                  <a:pt x="219075" y="98425"/>
                </a:lnTo>
                <a:lnTo>
                  <a:pt x="220725" y="109600"/>
                </a:lnTo>
                <a:lnTo>
                  <a:pt x="222377" y="122555"/>
                </a:lnTo>
                <a:lnTo>
                  <a:pt x="220725" y="135636"/>
                </a:lnTo>
                <a:lnTo>
                  <a:pt x="219075" y="146685"/>
                </a:lnTo>
                <a:lnTo>
                  <a:pt x="217424" y="159766"/>
                </a:lnTo>
                <a:lnTo>
                  <a:pt x="212344" y="170942"/>
                </a:lnTo>
                <a:lnTo>
                  <a:pt x="208915" y="180212"/>
                </a:lnTo>
                <a:lnTo>
                  <a:pt x="202184" y="191262"/>
                </a:lnTo>
                <a:lnTo>
                  <a:pt x="197231" y="200660"/>
                </a:lnTo>
                <a:lnTo>
                  <a:pt x="188722" y="208025"/>
                </a:lnTo>
                <a:lnTo>
                  <a:pt x="181991" y="217297"/>
                </a:lnTo>
                <a:lnTo>
                  <a:pt x="173609" y="223012"/>
                </a:lnTo>
                <a:lnTo>
                  <a:pt x="163449" y="230378"/>
                </a:lnTo>
                <a:lnTo>
                  <a:pt x="155067" y="234061"/>
                </a:lnTo>
                <a:lnTo>
                  <a:pt x="144906" y="239649"/>
                </a:lnTo>
                <a:lnTo>
                  <a:pt x="133096" y="241554"/>
                </a:lnTo>
                <a:lnTo>
                  <a:pt x="123062" y="243331"/>
                </a:lnTo>
                <a:lnTo>
                  <a:pt x="111252" y="245237"/>
                </a:lnTo>
                <a:lnTo>
                  <a:pt x="99441" y="243331"/>
                </a:lnTo>
                <a:lnTo>
                  <a:pt x="89281" y="241554"/>
                </a:lnTo>
                <a:lnTo>
                  <a:pt x="77597" y="239649"/>
                </a:lnTo>
                <a:lnTo>
                  <a:pt x="67437" y="234061"/>
                </a:lnTo>
                <a:lnTo>
                  <a:pt x="59055" y="230378"/>
                </a:lnTo>
                <a:lnTo>
                  <a:pt x="48894" y="223012"/>
                </a:lnTo>
                <a:lnTo>
                  <a:pt x="40512" y="217297"/>
                </a:lnTo>
                <a:lnTo>
                  <a:pt x="33655" y="208025"/>
                </a:lnTo>
                <a:lnTo>
                  <a:pt x="25273" y="200660"/>
                </a:lnTo>
                <a:lnTo>
                  <a:pt x="20319" y="191262"/>
                </a:lnTo>
                <a:lnTo>
                  <a:pt x="13462" y="180212"/>
                </a:lnTo>
                <a:lnTo>
                  <a:pt x="10160" y="170942"/>
                </a:lnTo>
                <a:lnTo>
                  <a:pt x="5080" y="159766"/>
                </a:lnTo>
                <a:lnTo>
                  <a:pt x="3429" y="146685"/>
                </a:lnTo>
                <a:lnTo>
                  <a:pt x="1778" y="135636"/>
                </a:lnTo>
                <a:lnTo>
                  <a:pt x="0" y="122555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937130" y="2415667"/>
            <a:ext cx="574675" cy="633730"/>
          </a:xfrm>
          <a:custGeom>
            <a:avLst/>
            <a:gdLst/>
            <a:ahLst/>
            <a:cxnLst/>
            <a:rect l="l" t="t" r="r" b="b"/>
            <a:pathLst>
              <a:path w="574675" h="633730">
                <a:moveTo>
                  <a:pt x="0" y="316864"/>
                </a:moveTo>
                <a:lnTo>
                  <a:pt x="1650" y="285369"/>
                </a:lnTo>
                <a:lnTo>
                  <a:pt x="4952" y="253872"/>
                </a:lnTo>
                <a:lnTo>
                  <a:pt x="21843" y="192658"/>
                </a:lnTo>
                <a:lnTo>
                  <a:pt x="48641" y="138937"/>
                </a:lnTo>
                <a:lnTo>
                  <a:pt x="83946" y="92582"/>
                </a:lnTo>
                <a:lnTo>
                  <a:pt x="125983" y="53720"/>
                </a:lnTo>
                <a:lnTo>
                  <a:pt x="174625" y="24002"/>
                </a:lnTo>
                <a:lnTo>
                  <a:pt x="201549" y="14731"/>
                </a:lnTo>
                <a:lnTo>
                  <a:pt x="228345" y="5460"/>
                </a:lnTo>
                <a:lnTo>
                  <a:pt x="256920" y="1777"/>
                </a:lnTo>
                <a:lnTo>
                  <a:pt x="287146" y="0"/>
                </a:lnTo>
                <a:lnTo>
                  <a:pt x="344296" y="5460"/>
                </a:lnTo>
                <a:lnTo>
                  <a:pt x="399669" y="24002"/>
                </a:lnTo>
                <a:lnTo>
                  <a:pt x="448437" y="53720"/>
                </a:lnTo>
                <a:lnTo>
                  <a:pt x="490474" y="92582"/>
                </a:lnTo>
                <a:lnTo>
                  <a:pt x="525652" y="138937"/>
                </a:lnTo>
                <a:lnTo>
                  <a:pt x="552576" y="192658"/>
                </a:lnTo>
                <a:lnTo>
                  <a:pt x="569341" y="253872"/>
                </a:lnTo>
                <a:lnTo>
                  <a:pt x="574294" y="316864"/>
                </a:lnTo>
                <a:lnTo>
                  <a:pt x="569341" y="379856"/>
                </a:lnTo>
                <a:lnTo>
                  <a:pt x="552576" y="441070"/>
                </a:lnTo>
                <a:lnTo>
                  <a:pt x="525652" y="494791"/>
                </a:lnTo>
                <a:lnTo>
                  <a:pt x="490474" y="541146"/>
                </a:lnTo>
                <a:lnTo>
                  <a:pt x="448437" y="580008"/>
                </a:lnTo>
                <a:lnTo>
                  <a:pt x="399669" y="609600"/>
                </a:lnTo>
                <a:lnTo>
                  <a:pt x="344296" y="628269"/>
                </a:lnTo>
                <a:lnTo>
                  <a:pt x="287146" y="633730"/>
                </a:lnTo>
                <a:lnTo>
                  <a:pt x="228345" y="628269"/>
                </a:lnTo>
                <a:lnTo>
                  <a:pt x="174625" y="609600"/>
                </a:lnTo>
                <a:lnTo>
                  <a:pt x="125983" y="580008"/>
                </a:lnTo>
                <a:lnTo>
                  <a:pt x="83946" y="541146"/>
                </a:lnTo>
                <a:lnTo>
                  <a:pt x="48641" y="494791"/>
                </a:lnTo>
                <a:lnTo>
                  <a:pt x="21843" y="441070"/>
                </a:lnTo>
                <a:lnTo>
                  <a:pt x="4952" y="379856"/>
                </a:lnTo>
                <a:lnTo>
                  <a:pt x="0" y="316864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78020" y="3049515"/>
            <a:ext cx="1633220" cy="1743710"/>
          </a:xfrm>
          <a:custGeom>
            <a:avLst/>
            <a:gdLst/>
            <a:ahLst/>
            <a:cxnLst/>
            <a:rect l="l" t="t" r="r" b="b"/>
            <a:pathLst>
              <a:path w="1633220" h="1743710">
                <a:moveTo>
                  <a:pt x="811837" y="0"/>
                </a:moveTo>
                <a:lnTo>
                  <a:pt x="766308" y="1415"/>
                </a:lnTo>
                <a:lnTo>
                  <a:pt x="721148" y="5360"/>
                </a:lnTo>
                <a:lnTo>
                  <a:pt x="676458" y="11790"/>
                </a:lnTo>
                <a:lnTo>
                  <a:pt x="632333" y="20656"/>
                </a:lnTo>
                <a:lnTo>
                  <a:pt x="588871" y="31912"/>
                </a:lnTo>
                <a:lnTo>
                  <a:pt x="546171" y="45512"/>
                </a:lnTo>
                <a:lnTo>
                  <a:pt x="504330" y="61410"/>
                </a:lnTo>
                <a:lnTo>
                  <a:pt x="463445" y="79558"/>
                </a:lnTo>
                <a:lnTo>
                  <a:pt x="423615" y="99909"/>
                </a:lnTo>
                <a:lnTo>
                  <a:pt x="384936" y="122418"/>
                </a:lnTo>
                <a:lnTo>
                  <a:pt x="347508" y="147038"/>
                </a:lnTo>
                <a:lnTo>
                  <a:pt x="311426" y="173721"/>
                </a:lnTo>
                <a:lnTo>
                  <a:pt x="276789" y="202422"/>
                </a:lnTo>
                <a:lnTo>
                  <a:pt x="243695" y="233094"/>
                </a:lnTo>
                <a:lnTo>
                  <a:pt x="212242" y="265690"/>
                </a:lnTo>
                <a:lnTo>
                  <a:pt x="182526" y="300163"/>
                </a:lnTo>
                <a:lnTo>
                  <a:pt x="154645" y="336468"/>
                </a:lnTo>
                <a:lnTo>
                  <a:pt x="128698" y="374557"/>
                </a:lnTo>
                <a:lnTo>
                  <a:pt x="104782" y="414383"/>
                </a:lnTo>
                <a:lnTo>
                  <a:pt x="82995" y="455900"/>
                </a:lnTo>
                <a:lnTo>
                  <a:pt x="63434" y="499062"/>
                </a:lnTo>
                <a:lnTo>
                  <a:pt x="46196" y="543822"/>
                </a:lnTo>
                <a:lnTo>
                  <a:pt x="31125" y="591123"/>
                </a:lnTo>
                <a:lnTo>
                  <a:pt x="19046" y="638843"/>
                </a:lnTo>
                <a:lnTo>
                  <a:pt x="9926" y="686859"/>
                </a:lnTo>
                <a:lnTo>
                  <a:pt x="3733" y="735047"/>
                </a:lnTo>
                <a:lnTo>
                  <a:pt x="435" y="783282"/>
                </a:lnTo>
                <a:lnTo>
                  <a:pt x="0" y="831441"/>
                </a:lnTo>
                <a:lnTo>
                  <a:pt x="2394" y="879399"/>
                </a:lnTo>
                <a:lnTo>
                  <a:pt x="7587" y="927032"/>
                </a:lnTo>
                <a:lnTo>
                  <a:pt x="15545" y="974217"/>
                </a:lnTo>
                <a:lnTo>
                  <a:pt x="26237" y="1020829"/>
                </a:lnTo>
                <a:lnTo>
                  <a:pt x="39630" y="1066745"/>
                </a:lnTo>
                <a:lnTo>
                  <a:pt x="55691" y="1111839"/>
                </a:lnTo>
                <a:lnTo>
                  <a:pt x="74390" y="1155989"/>
                </a:lnTo>
                <a:lnTo>
                  <a:pt x="95693" y="1199069"/>
                </a:lnTo>
                <a:lnTo>
                  <a:pt x="119568" y="1240957"/>
                </a:lnTo>
                <a:lnTo>
                  <a:pt x="145983" y="1281528"/>
                </a:lnTo>
                <a:lnTo>
                  <a:pt x="174905" y="1320658"/>
                </a:lnTo>
                <a:lnTo>
                  <a:pt x="206303" y="1358223"/>
                </a:lnTo>
                <a:lnTo>
                  <a:pt x="240145" y="1394099"/>
                </a:lnTo>
                <a:lnTo>
                  <a:pt x="276396" y="1428161"/>
                </a:lnTo>
                <a:lnTo>
                  <a:pt x="271964" y="1743667"/>
                </a:lnTo>
                <a:lnTo>
                  <a:pt x="545116" y="1586530"/>
                </a:lnTo>
                <a:lnTo>
                  <a:pt x="1090933" y="1586530"/>
                </a:lnTo>
                <a:lnTo>
                  <a:pt x="1128144" y="1572397"/>
                </a:lnTo>
                <a:lnTo>
                  <a:pt x="1169032" y="1554255"/>
                </a:lnTo>
                <a:lnTo>
                  <a:pt x="1208866" y="1533908"/>
                </a:lnTo>
                <a:lnTo>
                  <a:pt x="1247547" y="1511404"/>
                </a:lnTo>
                <a:lnTo>
                  <a:pt x="1284979" y="1486790"/>
                </a:lnTo>
                <a:lnTo>
                  <a:pt x="1321064" y="1460112"/>
                </a:lnTo>
                <a:lnTo>
                  <a:pt x="1355704" y="1431416"/>
                </a:lnTo>
                <a:lnTo>
                  <a:pt x="1388801" y="1400749"/>
                </a:lnTo>
                <a:lnTo>
                  <a:pt x="1420257" y="1368158"/>
                </a:lnTo>
                <a:lnTo>
                  <a:pt x="1449976" y="1333689"/>
                </a:lnTo>
                <a:lnTo>
                  <a:pt x="1477858" y="1297389"/>
                </a:lnTo>
                <a:lnTo>
                  <a:pt x="1503807" y="1259304"/>
                </a:lnTo>
                <a:lnTo>
                  <a:pt x="1527724" y="1219481"/>
                </a:lnTo>
                <a:lnTo>
                  <a:pt x="1549513" y="1177967"/>
                </a:lnTo>
                <a:lnTo>
                  <a:pt x="1569075" y="1134807"/>
                </a:lnTo>
                <a:lnTo>
                  <a:pt x="1586313" y="1090049"/>
                </a:lnTo>
                <a:lnTo>
                  <a:pt x="1600935" y="1044362"/>
                </a:lnTo>
                <a:lnTo>
                  <a:pt x="1612749" y="998454"/>
                </a:lnTo>
                <a:lnTo>
                  <a:pt x="1621802" y="952421"/>
                </a:lnTo>
                <a:lnTo>
                  <a:pt x="1628138" y="906361"/>
                </a:lnTo>
                <a:lnTo>
                  <a:pt x="1631807" y="860374"/>
                </a:lnTo>
                <a:lnTo>
                  <a:pt x="1632854" y="814555"/>
                </a:lnTo>
                <a:lnTo>
                  <a:pt x="1631326" y="769003"/>
                </a:lnTo>
                <a:lnTo>
                  <a:pt x="1627270" y="723816"/>
                </a:lnTo>
                <a:lnTo>
                  <a:pt x="1620733" y="679091"/>
                </a:lnTo>
                <a:lnTo>
                  <a:pt x="1611762" y="634927"/>
                </a:lnTo>
                <a:lnTo>
                  <a:pt x="1600402" y="591421"/>
                </a:lnTo>
                <a:lnTo>
                  <a:pt x="1586702" y="548670"/>
                </a:lnTo>
                <a:lnTo>
                  <a:pt x="1570708" y="506773"/>
                </a:lnTo>
                <a:lnTo>
                  <a:pt x="1552467" y="465828"/>
                </a:lnTo>
                <a:lnTo>
                  <a:pt x="1532025" y="425932"/>
                </a:lnTo>
                <a:lnTo>
                  <a:pt x="1509430" y="387183"/>
                </a:lnTo>
                <a:lnTo>
                  <a:pt x="1484727" y="349678"/>
                </a:lnTo>
                <a:lnTo>
                  <a:pt x="1457965" y="313517"/>
                </a:lnTo>
                <a:lnTo>
                  <a:pt x="1429189" y="278795"/>
                </a:lnTo>
                <a:lnTo>
                  <a:pt x="1398447" y="245612"/>
                </a:lnTo>
                <a:lnTo>
                  <a:pt x="1365785" y="214064"/>
                </a:lnTo>
                <a:lnTo>
                  <a:pt x="1331250" y="184251"/>
                </a:lnTo>
                <a:lnTo>
                  <a:pt x="1294889" y="156269"/>
                </a:lnTo>
                <a:lnTo>
                  <a:pt x="1256749" y="130216"/>
                </a:lnTo>
                <a:lnTo>
                  <a:pt x="1216876" y="106190"/>
                </a:lnTo>
                <a:lnTo>
                  <a:pt x="1175317" y="84289"/>
                </a:lnTo>
                <a:lnTo>
                  <a:pt x="1132119" y="64610"/>
                </a:lnTo>
                <a:lnTo>
                  <a:pt x="1087330" y="47252"/>
                </a:lnTo>
                <a:lnTo>
                  <a:pt x="1041627" y="32507"/>
                </a:lnTo>
                <a:lnTo>
                  <a:pt x="995709" y="20572"/>
                </a:lnTo>
                <a:lnTo>
                  <a:pt x="949674" y="11401"/>
                </a:lnTo>
                <a:lnTo>
                  <a:pt x="903618" y="4946"/>
                </a:lnTo>
                <a:lnTo>
                  <a:pt x="857640" y="1161"/>
                </a:lnTo>
                <a:lnTo>
                  <a:pt x="811837" y="0"/>
                </a:lnTo>
                <a:close/>
              </a:path>
              <a:path w="1633220" h="1743710">
                <a:moveTo>
                  <a:pt x="1090933" y="1586530"/>
                </a:moveTo>
                <a:lnTo>
                  <a:pt x="545116" y="1586530"/>
                </a:lnTo>
                <a:lnTo>
                  <a:pt x="590818" y="1601273"/>
                </a:lnTo>
                <a:lnTo>
                  <a:pt x="636737" y="1613206"/>
                </a:lnTo>
                <a:lnTo>
                  <a:pt x="682774" y="1622377"/>
                </a:lnTo>
                <a:lnTo>
                  <a:pt x="728831" y="1628833"/>
                </a:lnTo>
                <a:lnTo>
                  <a:pt x="774810" y="1632618"/>
                </a:lnTo>
                <a:lnTo>
                  <a:pt x="820615" y="1633782"/>
                </a:lnTo>
                <a:lnTo>
                  <a:pt x="866148" y="1632369"/>
                </a:lnTo>
                <a:lnTo>
                  <a:pt x="911309" y="1628426"/>
                </a:lnTo>
                <a:lnTo>
                  <a:pt x="956003" y="1622000"/>
                </a:lnTo>
                <a:lnTo>
                  <a:pt x="1000131" y="1613138"/>
                </a:lnTo>
                <a:lnTo>
                  <a:pt x="1043596" y="1601886"/>
                </a:lnTo>
                <a:lnTo>
                  <a:pt x="1086299" y="1588290"/>
                </a:lnTo>
                <a:lnTo>
                  <a:pt x="1090933" y="1586530"/>
                </a:lnTo>
                <a:close/>
              </a:path>
            </a:pathLst>
          </a:custGeom>
          <a:solidFill>
            <a:srgbClr val="EC0036">
              <a:alpha val="71372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3131" y="592073"/>
            <a:ext cx="1704339" cy="981075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marL="12700" marR="5080">
              <a:lnSpc>
                <a:spcPts val="3560"/>
              </a:lnSpc>
              <a:spcBef>
                <a:spcPts val="550"/>
              </a:spcBef>
            </a:pPr>
            <a:r>
              <a:rPr dirty="0" sz="3300" spc="-5">
                <a:latin typeface="Arial"/>
                <a:cs typeface="Arial"/>
              </a:rPr>
              <a:t>Help</a:t>
            </a:r>
            <a:r>
              <a:rPr dirty="0" sz="3300" spc="-60">
                <a:latin typeface="Arial"/>
                <a:cs typeface="Arial"/>
              </a:rPr>
              <a:t> </a:t>
            </a:r>
            <a:r>
              <a:rPr dirty="0" sz="3300" spc="-5">
                <a:latin typeface="Arial"/>
                <a:cs typeface="Arial"/>
              </a:rPr>
              <a:t>and  </a:t>
            </a:r>
            <a:r>
              <a:rPr dirty="0" sz="3300">
                <a:latin typeface="Arial"/>
                <a:cs typeface="Arial"/>
              </a:rPr>
              <a:t>Support</a:t>
            </a:r>
            <a:endParaRPr sz="3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3131" y="1949907"/>
            <a:ext cx="1424305" cy="981710"/>
          </a:xfrm>
          <a:prstGeom prst="rect">
            <a:avLst/>
          </a:prstGeom>
        </p:spPr>
        <p:txBody>
          <a:bodyPr wrap="square" lIns="0" tIns="69215" rIns="0" bIns="0" rtlCol="0" vert="horz">
            <a:spAutoFit/>
          </a:bodyPr>
          <a:lstStyle/>
          <a:p>
            <a:pPr marL="12700" marR="5080">
              <a:lnSpc>
                <a:spcPts val="3570"/>
              </a:lnSpc>
              <a:spcBef>
                <a:spcPts val="545"/>
              </a:spcBef>
            </a:pPr>
            <a:r>
              <a:rPr dirty="0" u="heavy" sz="33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Subject </a:t>
            </a:r>
            <a:r>
              <a:rPr dirty="0" sz="3300">
                <a:solidFill>
                  <a:srgbClr val="0462C1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u="heavy" sz="3300" spc="-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Guides</a:t>
            </a:r>
            <a:endParaRPr sz="33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49651" y="0"/>
            <a:ext cx="6406896" cy="51374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919728" y="2723388"/>
            <a:ext cx="2077720" cy="410209"/>
          </a:xfrm>
          <a:custGeom>
            <a:avLst/>
            <a:gdLst/>
            <a:ahLst/>
            <a:cxnLst/>
            <a:rect l="l" t="t" r="r" b="b"/>
            <a:pathLst>
              <a:path w="2077720" h="410210">
                <a:moveTo>
                  <a:pt x="0" y="409956"/>
                </a:moveTo>
                <a:lnTo>
                  <a:pt x="2077212" y="409956"/>
                </a:lnTo>
                <a:lnTo>
                  <a:pt x="2077212" y="0"/>
                </a:lnTo>
                <a:lnTo>
                  <a:pt x="0" y="0"/>
                </a:lnTo>
                <a:lnTo>
                  <a:pt x="0" y="409956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86825" y="4859223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888888"/>
                </a:solidFill>
                <a:latin typeface="Calibri"/>
                <a:cs typeface="Calibri"/>
              </a:rPr>
              <a:t>48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41546" y="4611115"/>
            <a:ext cx="155130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heavy" sz="20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Library</a:t>
            </a:r>
            <a:r>
              <a:rPr dirty="0" u="heavy" sz="2000" spc="-9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heavy" sz="20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Guide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1731" y="73152"/>
            <a:ext cx="8964168" cy="4422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56916" y="0"/>
            <a:ext cx="6387083" cy="51434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3131" y="602742"/>
            <a:ext cx="1450340" cy="835660"/>
          </a:xfrm>
          <a:prstGeom prst="rect"/>
        </p:spPr>
        <p:txBody>
          <a:bodyPr wrap="square" lIns="0" tIns="60960" rIns="0" bIns="0" rtlCol="0" vert="horz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dirty="0" sz="2800" spc="-5">
                <a:latin typeface="Arial"/>
                <a:cs typeface="Arial"/>
              </a:rPr>
              <a:t>Help</a:t>
            </a:r>
            <a:r>
              <a:rPr dirty="0" sz="2800" spc="-65">
                <a:latin typeface="Arial"/>
                <a:cs typeface="Arial"/>
              </a:rPr>
              <a:t> </a:t>
            </a:r>
            <a:r>
              <a:rPr dirty="0" sz="2800" spc="-5">
                <a:latin typeface="Arial"/>
                <a:cs typeface="Arial"/>
              </a:rPr>
              <a:t>and  Support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3131" y="1755139"/>
            <a:ext cx="219964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latin typeface="Arial"/>
                <a:cs typeface="Arial"/>
              </a:rPr>
              <a:t>Appointments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54852" y="2723388"/>
            <a:ext cx="1720850" cy="410209"/>
          </a:xfrm>
          <a:custGeom>
            <a:avLst/>
            <a:gdLst/>
            <a:ahLst/>
            <a:cxnLst/>
            <a:rect l="l" t="t" r="r" b="b"/>
            <a:pathLst>
              <a:path w="1720850" h="410210">
                <a:moveTo>
                  <a:pt x="0" y="409956"/>
                </a:moveTo>
                <a:lnTo>
                  <a:pt x="1720596" y="409956"/>
                </a:lnTo>
                <a:lnTo>
                  <a:pt x="1720596" y="0"/>
                </a:lnTo>
                <a:lnTo>
                  <a:pt x="0" y="0"/>
                </a:lnTo>
                <a:lnTo>
                  <a:pt x="0" y="409956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33218" y="3909117"/>
            <a:ext cx="568370" cy="5637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73608" y="2566416"/>
            <a:ext cx="1476756" cy="14767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23644" y="3874008"/>
            <a:ext cx="751332" cy="7513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38427" y="4556759"/>
            <a:ext cx="545591" cy="3627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9380" y="472294"/>
            <a:ext cx="513080" cy="3968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090"/>
              </a:lnSpc>
            </a:pPr>
            <a:r>
              <a:rPr dirty="0" sz="2800" spc="-10">
                <a:latin typeface="Arial"/>
                <a:cs typeface="Arial"/>
              </a:rPr>
              <a:t>OK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396094"/>
            <a:ext cx="9143999" cy="6677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659379" y="374904"/>
            <a:ext cx="5117592" cy="7726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402336"/>
            <a:ext cx="9144000" cy="584200"/>
          </a:xfrm>
          <a:custGeom>
            <a:avLst/>
            <a:gdLst/>
            <a:ahLst/>
            <a:cxnLst/>
            <a:rect l="l" t="t" r="r" b="b"/>
            <a:pathLst>
              <a:path w="9144000" h="584200">
                <a:moveTo>
                  <a:pt x="0" y="583691"/>
                </a:moveTo>
                <a:lnTo>
                  <a:pt x="9144000" y="583691"/>
                </a:lnTo>
                <a:lnTo>
                  <a:pt x="9144000" y="0"/>
                </a:lnTo>
                <a:lnTo>
                  <a:pt x="0" y="0"/>
                </a:lnTo>
                <a:lnTo>
                  <a:pt x="0" y="583691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822575" y="430529"/>
            <a:ext cx="479869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2D75B6"/>
                </a:solidFill>
                <a:latin typeface="Arial"/>
                <a:cs typeface="Arial"/>
              </a:rPr>
              <a:t>Internet </a:t>
            </a:r>
            <a:r>
              <a:rPr dirty="0" sz="1600" spc="-10">
                <a:solidFill>
                  <a:srgbClr val="2D75B6"/>
                </a:solidFill>
                <a:latin typeface="Arial"/>
                <a:cs typeface="Arial"/>
              </a:rPr>
              <a:t>search</a:t>
            </a:r>
            <a:r>
              <a:rPr dirty="0" sz="1600" spc="25">
                <a:solidFill>
                  <a:srgbClr val="2D75B6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2D75B6"/>
                </a:solidFill>
                <a:latin typeface="Arial"/>
                <a:cs typeface="Arial"/>
              </a:rPr>
              <a:t>engines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00" spc="-5">
                <a:latin typeface="Arial"/>
                <a:cs typeface="Arial"/>
              </a:rPr>
              <a:t>Millions (billions) of results </a:t>
            </a:r>
            <a:r>
              <a:rPr dirty="0" sz="1600" spc="-10">
                <a:latin typeface="Arial"/>
                <a:cs typeface="Arial"/>
              </a:rPr>
              <a:t>not </a:t>
            </a:r>
            <a:r>
              <a:rPr dirty="0" sz="1600" spc="-5">
                <a:latin typeface="Arial"/>
                <a:cs typeface="Arial"/>
              </a:rPr>
              <a:t>necessarily</a:t>
            </a:r>
            <a:r>
              <a:rPr dirty="0" sz="1600" spc="6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“scholarly”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1350061"/>
            <a:ext cx="9143999" cy="905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659379" y="1319771"/>
            <a:ext cx="5250180" cy="1016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1347216"/>
            <a:ext cx="9144000" cy="830580"/>
          </a:xfrm>
          <a:custGeom>
            <a:avLst/>
            <a:gdLst/>
            <a:ahLst/>
            <a:cxnLst/>
            <a:rect l="l" t="t" r="r" b="b"/>
            <a:pathLst>
              <a:path w="9144000" h="830580">
                <a:moveTo>
                  <a:pt x="0" y="830580"/>
                </a:moveTo>
                <a:lnTo>
                  <a:pt x="9144000" y="830580"/>
                </a:lnTo>
                <a:lnTo>
                  <a:pt x="9144000" y="0"/>
                </a:lnTo>
                <a:lnTo>
                  <a:pt x="0" y="0"/>
                </a:lnTo>
                <a:lnTo>
                  <a:pt x="0" y="83058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822575" y="1375917"/>
            <a:ext cx="4876165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2D75B6"/>
                </a:solidFill>
                <a:latin typeface="Arial"/>
                <a:cs typeface="Arial"/>
              </a:rPr>
              <a:t>Google</a:t>
            </a:r>
            <a:r>
              <a:rPr dirty="0" sz="1600">
                <a:solidFill>
                  <a:srgbClr val="2D75B6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2D75B6"/>
                </a:solidFill>
                <a:latin typeface="Arial"/>
                <a:cs typeface="Arial"/>
              </a:rPr>
              <a:t>Scholar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1600" spc="-5">
                <a:latin typeface="Arial"/>
                <a:cs typeface="Arial"/>
              </a:rPr>
              <a:t>Broad </a:t>
            </a:r>
            <a:r>
              <a:rPr dirty="0" sz="1600" spc="-10">
                <a:latin typeface="Arial"/>
                <a:cs typeface="Arial"/>
              </a:rPr>
              <a:t>search </a:t>
            </a:r>
            <a:r>
              <a:rPr dirty="0" sz="1600" spc="-5">
                <a:latin typeface="Arial"/>
                <a:cs typeface="Arial"/>
              </a:rPr>
              <a:t>with lots of </a:t>
            </a:r>
            <a:r>
              <a:rPr dirty="0" sz="1600" spc="-10">
                <a:latin typeface="Arial"/>
                <a:cs typeface="Arial"/>
              </a:rPr>
              <a:t>“scholarly” </a:t>
            </a:r>
            <a:r>
              <a:rPr dirty="0" sz="1600" spc="-5">
                <a:latin typeface="Arial"/>
                <a:cs typeface="Arial"/>
              </a:rPr>
              <a:t>content. Provides  links to </a:t>
            </a:r>
            <a:r>
              <a:rPr dirty="0" sz="1600" spc="-10">
                <a:latin typeface="Arial"/>
                <a:cs typeface="Arial"/>
              </a:rPr>
              <a:t>journal </a:t>
            </a:r>
            <a:r>
              <a:rPr dirty="0" sz="1600" spc="-5">
                <a:latin typeface="Arial"/>
                <a:cs typeface="Arial"/>
              </a:rPr>
              <a:t>articles from the </a:t>
            </a:r>
            <a:r>
              <a:rPr dirty="0" sz="1600" spc="-10">
                <a:latin typeface="Arial"/>
                <a:cs typeface="Arial"/>
              </a:rPr>
              <a:t>USW</a:t>
            </a:r>
            <a:r>
              <a:rPr dirty="0" sz="1600" spc="5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collection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2355950"/>
            <a:ext cx="9143999" cy="115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659379" y="2325611"/>
            <a:ext cx="4308348" cy="1016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2353055"/>
            <a:ext cx="9144000" cy="1077595"/>
          </a:xfrm>
          <a:custGeom>
            <a:avLst/>
            <a:gdLst/>
            <a:ahLst/>
            <a:cxnLst/>
            <a:rect l="l" t="t" r="r" b="b"/>
            <a:pathLst>
              <a:path w="9144000" h="1077595">
                <a:moveTo>
                  <a:pt x="0" y="1077468"/>
                </a:moveTo>
                <a:lnTo>
                  <a:pt x="9144000" y="1077468"/>
                </a:lnTo>
                <a:lnTo>
                  <a:pt x="9144000" y="0"/>
                </a:lnTo>
                <a:lnTo>
                  <a:pt x="0" y="0"/>
                </a:lnTo>
                <a:lnTo>
                  <a:pt x="0" y="1077468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822575" y="2382138"/>
            <a:ext cx="3937635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2D75B6"/>
                </a:solidFill>
                <a:latin typeface="Arial"/>
                <a:cs typeface="Arial"/>
              </a:rPr>
              <a:t>FINDit</a:t>
            </a:r>
            <a:r>
              <a:rPr dirty="0" sz="1600" spc="5">
                <a:solidFill>
                  <a:srgbClr val="2D75B6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2D75B6"/>
                </a:solidFill>
                <a:latin typeface="Arial"/>
                <a:cs typeface="Arial"/>
              </a:rPr>
              <a:t>Search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1600" spc="-5">
                <a:latin typeface="Arial"/>
                <a:cs typeface="Arial"/>
              </a:rPr>
              <a:t>Search </a:t>
            </a:r>
            <a:r>
              <a:rPr dirty="0" sz="1600" spc="-10" b="1">
                <a:latin typeface="Arial"/>
                <a:cs typeface="Arial"/>
              </a:rPr>
              <a:t>most </a:t>
            </a:r>
            <a:r>
              <a:rPr dirty="0" sz="1600" spc="-5" b="1">
                <a:latin typeface="Arial"/>
                <a:cs typeface="Arial"/>
              </a:rPr>
              <a:t>of </a:t>
            </a:r>
            <a:r>
              <a:rPr dirty="0" sz="1600" spc="-5">
                <a:latin typeface="Arial"/>
                <a:cs typeface="Arial"/>
              </a:rPr>
              <a:t>the USW online collections  (Journal</a:t>
            </a:r>
            <a:r>
              <a:rPr dirty="0" sz="1600" spc="1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Databases)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3532491"/>
            <a:ext cx="9143999" cy="1152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659379" y="3502152"/>
            <a:ext cx="5615940" cy="10165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0" y="3529584"/>
            <a:ext cx="9144000" cy="1077595"/>
          </a:xfrm>
          <a:custGeom>
            <a:avLst/>
            <a:gdLst/>
            <a:ahLst/>
            <a:cxnLst/>
            <a:rect l="l" t="t" r="r" b="b"/>
            <a:pathLst>
              <a:path w="9144000" h="1077595">
                <a:moveTo>
                  <a:pt x="0" y="1077468"/>
                </a:moveTo>
                <a:lnTo>
                  <a:pt x="9144000" y="1077468"/>
                </a:lnTo>
                <a:lnTo>
                  <a:pt x="9144000" y="0"/>
                </a:lnTo>
                <a:lnTo>
                  <a:pt x="0" y="0"/>
                </a:lnTo>
                <a:lnTo>
                  <a:pt x="0" y="1077468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822575" y="3558666"/>
            <a:ext cx="5234940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2D75B6"/>
                </a:solidFill>
                <a:latin typeface="Arial"/>
                <a:cs typeface="Arial"/>
              </a:rPr>
              <a:t>Journal</a:t>
            </a:r>
            <a:r>
              <a:rPr dirty="0" sz="1600" spc="-5">
                <a:solidFill>
                  <a:srgbClr val="2D75B6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2D75B6"/>
                </a:solidFill>
                <a:latin typeface="Arial"/>
                <a:cs typeface="Arial"/>
              </a:rPr>
              <a:t>Databases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1600" spc="-5">
                <a:latin typeface="Arial"/>
                <a:cs typeface="Arial"/>
              </a:rPr>
              <a:t>Discipline specific </a:t>
            </a:r>
            <a:r>
              <a:rPr dirty="0" sz="1600" spc="-10">
                <a:latin typeface="Arial"/>
                <a:cs typeface="Arial"/>
              </a:rPr>
              <a:t>with </a:t>
            </a:r>
            <a:r>
              <a:rPr dirty="0" sz="1600" spc="-5">
                <a:latin typeface="Arial"/>
                <a:cs typeface="Arial"/>
              </a:rPr>
              <a:t>more sophisticated </a:t>
            </a:r>
            <a:r>
              <a:rPr dirty="0" sz="1600" spc="-10">
                <a:latin typeface="Arial"/>
                <a:cs typeface="Arial"/>
              </a:rPr>
              <a:t>search </a:t>
            </a:r>
            <a:r>
              <a:rPr dirty="0" sz="1600" spc="-5">
                <a:latin typeface="Arial"/>
                <a:cs typeface="Arial"/>
              </a:rPr>
              <a:t>options.  </a:t>
            </a:r>
            <a:r>
              <a:rPr dirty="0" sz="1600" spc="-15">
                <a:latin typeface="Arial"/>
                <a:cs typeface="Arial"/>
              </a:rPr>
              <a:t>We </a:t>
            </a:r>
            <a:r>
              <a:rPr dirty="0" sz="1600" spc="-10">
                <a:latin typeface="Arial"/>
                <a:cs typeface="Arial"/>
              </a:rPr>
              <a:t>pay </a:t>
            </a:r>
            <a:r>
              <a:rPr dirty="0" sz="1600" spc="-5">
                <a:latin typeface="Arial"/>
                <a:cs typeface="Arial"/>
              </a:rPr>
              <a:t>for</a:t>
            </a:r>
            <a:r>
              <a:rPr dirty="0" sz="1600" spc="4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them.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3631" y="21337"/>
            <a:ext cx="2683764" cy="51221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92786" y="66293"/>
            <a:ext cx="2455545" cy="5078095"/>
          </a:xfrm>
          <a:custGeom>
            <a:avLst/>
            <a:gdLst/>
            <a:ahLst/>
            <a:cxnLst/>
            <a:rect l="l" t="t" r="r" b="b"/>
            <a:pathLst>
              <a:path w="2455545" h="5078095">
                <a:moveTo>
                  <a:pt x="2455164" y="4261231"/>
                </a:moveTo>
                <a:lnTo>
                  <a:pt x="0" y="4261231"/>
                </a:lnTo>
                <a:lnTo>
                  <a:pt x="1227582" y="5077967"/>
                </a:lnTo>
                <a:lnTo>
                  <a:pt x="2455164" y="4261231"/>
                </a:lnTo>
                <a:close/>
              </a:path>
              <a:path w="2455545" h="5078095">
                <a:moveTo>
                  <a:pt x="1841372" y="0"/>
                </a:moveTo>
                <a:lnTo>
                  <a:pt x="613790" y="0"/>
                </a:lnTo>
                <a:lnTo>
                  <a:pt x="613790" y="4261231"/>
                </a:lnTo>
                <a:lnTo>
                  <a:pt x="1841372" y="4261231"/>
                </a:lnTo>
                <a:lnTo>
                  <a:pt x="184137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92786" y="66293"/>
            <a:ext cx="2455545" cy="5078095"/>
          </a:xfrm>
          <a:custGeom>
            <a:avLst/>
            <a:gdLst/>
            <a:ahLst/>
            <a:cxnLst/>
            <a:rect l="l" t="t" r="r" b="b"/>
            <a:pathLst>
              <a:path w="2455545" h="5078095">
                <a:moveTo>
                  <a:pt x="0" y="4261231"/>
                </a:moveTo>
                <a:lnTo>
                  <a:pt x="613791" y="4261231"/>
                </a:lnTo>
                <a:lnTo>
                  <a:pt x="613791" y="0"/>
                </a:lnTo>
                <a:lnTo>
                  <a:pt x="1841372" y="0"/>
                </a:lnTo>
                <a:lnTo>
                  <a:pt x="1841372" y="4261231"/>
                </a:lnTo>
                <a:lnTo>
                  <a:pt x="2455164" y="4261231"/>
                </a:lnTo>
                <a:lnTo>
                  <a:pt x="1227582" y="5077967"/>
                </a:lnTo>
                <a:lnTo>
                  <a:pt x="0" y="4261231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178153" y="637159"/>
            <a:ext cx="4845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5" b="1">
                <a:solidFill>
                  <a:srgbClr val="404040"/>
                </a:solidFill>
                <a:latin typeface="Arial"/>
                <a:cs typeface="Arial"/>
              </a:rPr>
              <a:t>OK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66317" y="1557350"/>
            <a:ext cx="90678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3A3838"/>
                </a:solidFill>
                <a:latin typeface="Arial"/>
                <a:cs typeface="Arial"/>
              </a:rPr>
              <a:t>B</a:t>
            </a:r>
            <a:r>
              <a:rPr dirty="0" sz="2400" spc="-10" b="1">
                <a:solidFill>
                  <a:srgbClr val="3A3838"/>
                </a:solidFill>
                <a:latin typeface="Arial"/>
                <a:cs typeface="Arial"/>
              </a:rPr>
              <a:t>e</a:t>
            </a:r>
            <a:r>
              <a:rPr dirty="0" sz="2400" b="1">
                <a:solidFill>
                  <a:srgbClr val="3A3838"/>
                </a:solidFill>
                <a:latin typeface="Arial"/>
                <a:cs typeface="Arial"/>
              </a:rPr>
              <a:t>tt</a:t>
            </a:r>
            <a:r>
              <a:rPr dirty="0" sz="2400" spc="-5" b="1">
                <a:solidFill>
                  <a:srgbClr val="3A3838"/>
                </a:solidFill>
                <a:latin typeface="Arial"/>
                <a:cs typeface="Arial"/>
              </a:rPr>
              <a:t>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08989" y="2514726"/>
            <a:ext cx="8216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252525"/>
                </a:solidFill>
                <a:latin typeface="Arial"/>
                <a:cs typeface="Arial"/>
              </a:rPr>
              <a:t>Good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35202" y="3573576"/>
            <a:ext cx="6851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Arial"/>
                <a:cs typeface="Arial"/>
              </a:rPr>
              <a:t>B</a:t>
            </a:r>
            <a:r>
              <a:rPr dirty="0" sz="2400" spc="-10" b="1">
                <a:latin typeface="Arial"/>
                <a:cs typeface="Arial"/>
              </a:rPr>
              <a:t>e</a:t>
            </a:r>
            <a:r>
              <a:rPr dirty="0" sz="2400" spc="-5" b="1">
                <a:latin typeface="Arial"/>
                <a:cs typeface="Arial"/>
              </a:rPr>
              <a:t>st</a:t>
            </a:r>
            <a:endParaRPr sz="24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853171" y="484631"/>
            <a:ext cx="998220" cy="3840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049768" y="1580388"/>
            <a:ext cx="920496" cy="4084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959971" y="747462"/>
            <a:ext cx="1102304" cy="3551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150352" y="2452116"/>
            <a:ext cx="588264" cy="58674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426195" y="3610355"/>
            <a:ext cx="490727" cy="4907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308847" y="4151376"/>
            <a:ext cx="725424" cy="27432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4424" y="989075"/>
            <a:ext cx="5704332" cy="29032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353555" y="483108"/>
            <a:ext cx="2034400" cy="11490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364223" y="1973579"/>
            <a:ext cx="2031492" cy="11381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364223" y="3464052"/>
            <a:ext cx="2083307" cy="11490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08633" y="211327"/>
            <a:ext cx="305244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heavy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6"/>
              </a:rPr>
              <a:t>Guides</a:t>
            </a:r>
            <a:r>
              <a:rPr dirty="0" u="heavy" spc="-9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dirty="0" u="heavy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6"/>
              </a:rPr>
              <a:t>Directory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9248" y="112903"/>
            <a:ext cx="358203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>
                <a:latin typeface="Arial"/>
                <a:cs typeface="Arial"/>
              </a:rPr>
              <a:t>Self-help</a:t>
            </a:r>
            <a:r>
              <a:rPr dirty="0" sz="4000" spc="-45">
                <a:latin typeface="Arial"/>
                <a:cs typeface="Arial"/>
              </a:rPr>
              <a:t> </a:t>
            </a:r>
            <a:r>
              <a:rPr dirty="0" sz="4000" spc="-5">
                <a:latin typeface="Arial"/>
                <a:cs typeface="Arial"/>
              </a:rPr>
              <a:t>Books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4508" y="1028699"/>
            <a:ext cx="1333500" cy="2022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508247" y="1028699"/>
            <a:ext cx="1421891" cy="20223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90700" y="1016508"/>
            <a:ext cx="1566672" cy="20345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38928" y="1028700"/>
            <a:ext cx="1319783" cy="20436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665976" y="1016508"/>
            <a:ext cx="1368552" cy="20497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427" y="972311"/>
            <a:ext cx="7860792" cy="3505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64942" y="120777"/>
            <a:ext cx="319087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/>
              <a:t>Self-help</a:t>
            </a:r>
            <a:r>
              <a:rPr dirty="0" sz="4000" spc="-85"/>
              <a:t> </a:t>
            </a:r>
            <a:r>
              <a:rPr dirty="0" sz="4000" spc="-10"/>
              <a:t>Books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3430904" y="4554118"/>
            <a:ext cx="22383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1800" spc="-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Sage </a:t>
            </a:r>
            <a:r>
              <a:rPr dirty="0" u="heavy" sz="1800" spc="-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Research</a:t>
            </a:r>
            <a:r>
              <a:rPr dirty="0" u="heavy" sz="1800" spc="-6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dirty="0" u="heavy" sz="1800" spc="-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Methods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59663"/>
            <a:ext cx="9144000" cy="42504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" y="187452"/>
            <a:ext cx="9136380" cy="44272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462280"/>
          </a:xfrm>
          <a:custGeom>
            <a:avLst/>
            <a:gdLst/>
            <a:ahLst/>
            <a:cxnLst/>
            <a:rect l="l" t="t" r="r" b="b"/>
            <a:pathLst>
              <a:path w="9144000" h="462280">
                <a:moveTo>
                  <a:pt x="0" y="461772"/>
                </a:moveTo>
                <a:lnTo>
                  <a:pt x="9144000" y="461772"/>
                </a:lnTo>
                <a:lnTo>
                  <a:pt x="9144000" y="0"/>
                </a:lnTo>
                <a:lnTo>
                  <a:pt x="0" y="0"/>
                </a:lnTo>
                <a:lnTo>
                  <a:pt x="0" y="461772"/>
                </a:lnTo>
                <a:close/>
              </a:path>
            </a:pathLst>
          </a:custGeom>
          <a:solidFill>
            <a:srgbClr val="49B4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17797" y="25095"/>
            <a:ext cx="171005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CRAAP</a:t>
            </a:r>
            <a:r>
              <a:rPr dirty="0" sz="240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75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1" y="543305"/>
            <a:ext cx="4087495" cy="1446530"/>
          </a:xfrm>
          <a:custGeom>
            <a:avLst/>
            <a:gdLst/>
            <a:ahLst/>
            <a:cxnLst/>
            <a:rect l="l" t="t" r="r" b="b"/>
            <a:pathLst>
              <a:path w="4087495" h="1446530">
                <a:moveTo>
                  <a:pt x="0" y="1446276"/>
                </a:moveTo>
                <a:lnTo>
                  <a:pt x="4087367" y="1446276"/>
                </a:lnTo>
                <a:lnTo>
                  <a:pt x="4087367" y="0"/>
                </a:lnTo>
                <a:lnTo>
                  <a:pt x="0" y="0"/>
                </a:lnTo>
                <a:lnTo>
                  <a:pt x="0" y="1446276"/>
                </a:lnTo>
                <a:close/>
              </a:path>
            </a:pathLst>
          </a:custGeom>
          <a:ln w="3810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158996" y="524255"/>
          <a:ext cx="4779010" cy="4555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21225"/>
              </a:tblGrid>
              <a:tr h="1460754">
                <a:tc>
                  <a:txBody>
                    <a:bodyPr/>
                    <a:lstStyle/>
                    <a:p>
                      <a:pPr marL="91440" marR="48069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600" spc="-10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600" spc="-10" b="1">
                          <a:latin typeface="Arial"/>
                          <a:cs typeface="Arial"/>
                        </a:rPr>
                        <a:t>elevancy </a:t>
                      </a:r>
                      <a:r>
                        <a:rPr dirty="0" sz="1200" b="1" i="1">
                          <a:latin typeface="Arial"/>
                          <a:cs typeface="Arial"/>
                        </a:rPr>
                        <a:t>The importance of </a:t>
                      </a:r>
                      <a:r>
                        <a:rPr dirty="0" sz="1200" spc="-5" b="1" i="1">
                          <a:latin typeface="Arial"/>
                          <a:cs typeface="Arial"/>
                        </a:rPr>
                        <a:t>the information for </a:t>
                      </a:r>
                      <a:r>
                        <a:rPr dirty="0" sz="1200" b="1" i="1">
                          <a:latin typeface="Arial"/>
                          <a:cs typeface="Arial"/>
                        </a:rPr>
                        <a:t>your  </a:t>
                      </a:r>
                      <a:r>
                        <a:rPr dirty="0" sz="1200" b="1" i="1">
                          <a:latin typeface="Arial"/>
                          <a:cs typeface="Arial"/>
                        </a:rPr>
                        <a:t>needs.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377825" indent="-287020">
                        <a:lnSpc>
                          <a:spcPct val="100000"/>
                        </a:lnSpc>
                        <a:spcBef>
                          <a:spcPts val="455"/>
                        </a:spcBef>
                        <a:buChar char="•"/>
                        <a:tabLst>
                          <a:tab pos="377825" algn="l"/>
                          <a:tab pos="378460" algn="l"/>
                        </a:tabLst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Is it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relevant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to my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topic?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377825" indent="-287020">
                        <a:lnSpc>
                          <a:spcPct val="100000"/>
                        </a:lnSpc>
                        <a:spcBef>
                          <a:spcPts val="725"/>
                        </a:spcBef>
                        <a:buChar char="•"/>
                        <a:tabLst>
                          <a:tab pos="377825" algn="l"/>
                          <a:tab pos="378460" algn="l"/>
                        </a:tabLst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Is 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information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at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an appropriate</a:t>
                      </a:r>
                      <a:r>
                        <a:rPr dirty="0" sz="1200" spc="-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level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377825" indent="-287020">
                        <a:lnSpc>
                          <a:spcPct val="100000"/>
                        </a:lnSpc>
                        <a:spcBef>
                          <a:spcPts val="720"/>
                        </a:spcBef>
                        <a:buChar char="•"/>
                        <a:tabLst>
                          <a:tab pos="377825" algn="l"/>
                          <a:tab pos="378460" algn="l"/>
                        </a:tabLst>
                      </a:pPr>
                      <a:r>
                        <a:rPr dirty="0" sz="1200" spc="5">
                          <a:latin typeface="Arial"/>
                          <a:cs typeface="Arial"/>
                        </a:rPr>
                        <a:t>Who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is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intended</a:t>
                      </a:r>
                      <a:r>
                        <a:rPr dirty="0" sz="1200" spc="-10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audience?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38100">
                      <a:solidFill>
                        <a:srgbClr val="171717"/>
                      </a:solidFill>
                      <a:prstDash val="solid"/>
                    </a:lnL>
                    <a:lnR w="38100">
                      <a:solidFill>
                        <a:srgbClr val="171717"/>
                      </a:solidFill>
                      <a:prstDash val="solid"/>
                    </a:lnR>
                    <a:lnT w="38100">
                      <a:solidFill>
                        <a:srgbClr val="171717"/>
                      </a:solidFill>
                      <a:prstDash val="solid"/>
                    </a:lnT>
                    <a:lnB w="38100">
                      <a:solidFill>
                        <a:srgbClr val="171717"/>
                      </a:solidFill>
                      <a:prstDash val="solid"/>
                    </a:lnB>
                  </a:tcPr>
                </a:tc>
              </a:tr>
              <a:tr h="148818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600" spc="-10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600" spc="-10" b="1">
                          <a:latin typeface="Arial"/>
                          <a:cs typeface="Arial"/>
                        </a:rPr>
                        <a:t>uthority </a:t>
                      </a:r>
                      <a:r>
                        <a:rPr dirty="0" sz="1200" b="1" i="1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200" spc="-5" b="1" i="1">
                          <a:latin typeface="Arial"/>
                          <a:cs typeface="Arial"/>
                        </a:rPr>
                        <a:t>source </a:t>
                      </a:r>
                      <a:r>
                        <a:rPr dirty="0" sz="1200" b="1" i="1">
                          <a:latin typeface="Arial"/>
                          <a:cs typeface="Arial"/>
                        </a:rPr>
                        <a:t>of </a:t>
                      </a:r>
                      <a:r>
                        <a:rPr dirty="0" sz="1200" spc="-5" b="1" i="1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200" spc="-50" b="1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 b="1" i="1">
                          <a:latin typeface="Arial"/>
                          <a:cs typeface="Arial"/>
                        </a:rPr>
                        <a:t>information.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263525" indent="-172720">
                        <a:lnSpc>
                          <a:spcPct val="100000"/>
                        </a:lnSpc>
                        <a:spcBef>
                          <a:spcPts val="459"/>
                        </a:spcBef>
                        <a:buChar char="•"/>
                        <a:tabLst>
                          <a:tab pos="264160" algn="l"/>
                        </a:tabLst>
                      </a:pPr>
                      <a:r>
                        <a:rPr dirty="0" sz="1200" spc="5">
                          <a:latin typeface="Arial"/>
                          <a:cs typeface="Arial"/>
                        </a:rPr>
                        <a:t>Who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is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2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author/publisher/source/sponsor?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263525" indent="-172720">
                        <a:lnSpc>
                          <a:spcPct val="100000"/>
                        </a:lnSpc>
                        <a:spcBef>
                          <a:spcPts val="720"/>
                        </a:spcBef>
                        <a:buChar char="•"/>
                        <a:tabLst>
                          <a:tab pos="264160" algn="l"/>
                        </a:tabLst>
                      </a:pPr>
                      <a:r>
                        <a:rPr dirty="0" sz="1200" spc="5">
                          <a:latin typeface="Arial"/>
                          <a:cs typeface="Arial"/>
                        </a:rPr>
                        <a:t>What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are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author's credentials or organizational</a:t>
                      </a:r>
                      <a:r>
                        <a:rPr dirty="0" sz="1200" spc="-114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affiliations?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263525" indent="-172720">
                        <a:lnSpc>
                          <a:spcPct val="100000"/>
                        </a:lnSpc>
                        <a:spcBef>
                          <a:spcPts val="720"/>
                        </a:spcBef>
                        <a:buChar char="•"/>
                        <a:tabLst>
                          <a:tab pos="264160" algn="l"/>
                        </a:tabLst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Is the author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qualified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to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write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on the</a:t>
                      </a:r>
                      <a:r>
                        <a:rPr dirty="0" sz="1200" spc="-9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topic?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263525" indent="-172720">
                        <a:lnSpc>
                          <a:spcPct val="100000"/>
                        </a:lnSpc>
                        <a:spcBef>
                          <a:spcPts val="720"/>
                        </a:spcBef>
                        <a:buChar char="•"/>
                        <a:tabLst>
                          <a:tab pos="264160" algn="l"/>
                        </a:tabLst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Does 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URL reveal anything about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the author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or</a:t>
                      </a:r>
                      <a:r>
                        <a:rPr dirty="0" sz="1200" spc="-1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source?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0960">
                    <a:lnL w="38100">
                      <a:solidFill>
                        <a:srgbClr val="171717"/>
                      </a:solidFill>
                      <a:prstDash val="solid"/>
                    </a:lnL>
                    <a:lnR w="38100">
                      <a:solidFill>
                        <a:srgbClr val="171717"/>
                      </a:solidFill>
                      <a:prstDash val="solid"/>
                    </a:lnR>
                    <a:lnT w="38100">
                      <a:solidFill>
                        <a:srgbClr val="171717"/>
                      </a:solidFill>
                      <a:prstDash val="solid"/>
                    </a:lnT>
                    <a:lnB w="38100">
                      <a:solidFill>
                        <a:srgbClr val="171717"/>
                      </a:solidFill>
                      <a:prstDash val="solid"/>
                    </a:lnB>
                  </a:tcPr>
                </a:tc>
              </a:tr>
              <a:tr h="156819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600" spc="-5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dirty="0" sz="1600" spc="-5" b="1">
                          <a:latin typeface="Arial"/>
                          <a:cs typeface="Arial"/>
                        </a:rPr>
                        <a:t>urpose </a:t>
                      </a:r>
                      <a:r>
                        <a:rPr dirty="0" sz="1200" b="1" i="1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200" spc="-5" b="1" i="1">
                          <a:latin typeface="Arial"/>
                          <a:cs typeface="Arial"/>
                        </a:rPr>
                        <a:t>reason the information</a:t>
                      </a:r>
                      <a:r>
                        <a:rPr dirty="0" sz="1200" spc="20" b="1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 i="1">
                          <a:latin typeface="Arial"/>
                          <a:cs typeface="Arial"/>
                        </a:rPr>
                        <a:t>exists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.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263525" indent="-172720">
                        <a:lnSpc>
                          <a:spcPct val="100000"/>
                        </a:lnSpc>
                        <a:spcBef>
                          <a:spcPts val="5"/>
                        </a:spcBef>
                        <a:buChar char="•"/>
                        <a:tabLst>
                          <a:tab pos="264160" algn="l"/>
                        </a:tabLst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Is it to inform, teach,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sell,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entertain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or</a:t>
                      </a:r>
                      <a:r>
                        <a:rPr dirty="0" sz="1200" spc="-1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persuade?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263525" indent="-172720">
                        <a:lnSpc>
                          <a:spcPct val="100000"/>
                        </a:lnSpc>
                        <a:buChar char="•"/>
                        <a:tabLst>
                          <a:tab pos="264160" algn="l"/>
                        </a:tabLst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Is 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information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fact,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opinion or</a:t>
                      </a:r>
                      <a:r>
                        <a:rPr dirty="0" sz="1200" spc="-9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propaganda?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263525" indent="-172720">
                        <a:lnSpc>
                          <a:spcPct val="100000"/>
                        </a:lnSpc>
                        <a:buChar char="•"/>
                        <a:tabLst>
                          <a:tab pos="264160" algn="l"/>
                        </a:tabLst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Does 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point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of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view appear objective and</a:t>
                      </a:r>
                      <a:r>
                        <a:rPr dirty="0" sz="1200" spc="-1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impartial?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263525" marR="231775" indent="-172720">
                        <a:lnSpc>
                          <a:spcPct val="100000"/>
                        </a:lnSpc>
                        <a:buChar char="•"/>
                        <a:tabLst>
                          <a:tab pos="264160" algn="l"/>
                        </a:tabLst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Are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there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political, ideological, cultural, religious, institutional or  personal</a:t>
                      </a:r>
                      <a:r>
                        <a:rPr dirty="0" sz="12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biases?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1594">
                    <a:lnL w="38100">
                      <a:solidFill>
                        <a:srgbClr val="171717"/>
                      </a:solidFill>
                      <a:prstDash val="solid"/>
                    </a:lnL>
                    <a:lnR w="38100">
                      <a:solidFill>
                        <a:srgbClr val="171717"/>
                      </a:solidFill>
                      <a:prstDash val="solid"/>
                    </a:lnR>
                    <a:lnT w="38100">
                      <a:solidFill>
                        <a:srgbClr val="171717"/>
                      </a:solidFill>
                      <a:prstDash val="solid"/>
                    </a:lnT>
                    <a:lnB w="38100">
                      <a:solidFill>
                        <a:srgbClr val="171717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31242" y="2032254"/>
            <a:ext cx="4057015" cy="3023870"/>
          </a:xfrm>
          <a:custGeom>
            <a:avLst/>
            <a:gdLst/>
            <a:ahLst/>
            <a:cxnLst/>
            <a:rect l="l" t="t" r="r" b="b"/>
            <a:pathLst>
              <a:path w="4057015" h="3023870">
                <a:moveTo>
                  <a:pt x="0" y="3023616"/>
                </a:moveTo>
                <a:lnTo>
                  <a:pt x="4056888" y="3023616"/>
                </a:lnTo>
                <a:lnTo>
                  <a:pt x="4056888" y="0"/>
                </a:lnTo>
                <a:lnTo>
                  <a:pt x="0" y="0"/>
                </a:lnTo>
                <a:lnTo>
                  <a:pt x="0" y="3023616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8739" y="493158"/>
            <a:ext cx="3926840" cy="4181475"/>
          </a:xfrm>
          <a:prstGeom prst="rect">
            <a:avLst/>
          </a:prstGeom>
        </p:spPr>
        <p:txBody>
          <a:bodyPr wrap="square" lIns="0" tIns="895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dirty="0" sz="1600" spc="-5" b="1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sz="1600" spc="-5" b="1">
                <a:latin typeface="Arial"/>
                <a:cs typeface="Arial"/>
              </a:rPr>
              <a:t>urrency </a:t>
            </a:r>
            <a:r>
              <a:rPr dirty="0" sz="1200" b="1" i="1">
                <a:latin typeface="Arial"/>
                <a:cs typeface="Arial"/>
              </a:rPr>
              <a:t>The timeliness of </a:t>
            </a:r>
            <a:r>
              <a:rPr dirty="0" sz="1200" spc="-5" b="1" i="1">
                <a:latin typeface="Arial"/>
                <a:cs typeface="Arial"/>
              </a:rPr>
              <a:t>the</a:t>
            </a:r>
            <a:r>
              <a:rPr dirty="0" sz="1200" spc="-20" b="1" i="1">
                <a:latin typeface="Arial"/>
                <a:cs typeface="Arial"/>
              </a:rPr>
              <a:t> </a:t>
            </a:r>
            <a:r>
              <a:rPr dirty="0" sz="1200" b="1" i="1">
                <a:latin typeface="Arial"/>
                <a:cs typeface="Arial"/>
              </a:rPr>
              <a:t>information.</a:t>
            </a:r>
            <a:endParaRPr sz="1200">
              <a:latin typeface="Arial"/>
              <a:cs typeface="Arial"/>
            </a:endParaRPr>
          </a:p>
          <a:p>
            <a:pPr marL="184785" indent="-172720">
              <a:lnSpc>
                <a:spcPct val="100000"/>
              </a:lnSpc>
              <a:spcBef>
                <a:spcPts val="459"/>
              </a:spcBef>
              <a:buChar char="•"/>
              <a:tabLst>
                <a:tab pos="185420" algn="l"/>
              </a:tabLst>
            </a:pPr>
            <a:r>
              <a:rPr dirty="0" sz="1200">
                <a:latin typeface="Arial"/>
                <a:cs typeface="Arial"/>
              </a:rPr>
              <a:t>When </a:t>
            </a:r>
            <a:r>
              <a:rPr dirty="0" sz="1200" spc="-10">
                <a:latin typeface="Arial"/>
                <a:cs typeface="Arial"/>
              </a:rPr>
              <a:t>was </a:t>
            </a:r>
            <a:r>
              <a:rPr dirty="0" sz="1200">
                <a:latin typeface="Arial"/>
                <a:cs typeface="Arial"/>
              </a:rPr>
              <a:t>the information </a:t>
            </a:r>
            <a:r>
              <a:rPr dirty="0" sz="1200" spc="-5">
                <a:latin typeface="Arial"/>
                <a:cs typeface="Arial"/>
              </a:rPr>
              <a:t>published or</a:t>
            </a:r>
            <a:r>
              <a:rPr dirty="0" sz="1200" spc="-13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posted?</a:t>
            </a:r>
            <a:endParaRPr sz="1200">
              <a:latin typeface="Arial"/>
              <a:cs typeface="Arial"/>
            </a:endParaRPr>
          </a:p>
          <a:p>
            <a:pPr marL="184785" indent="-172720">
              <a:lnSpc>
                <a:spcPct val="100000"/>
              </a:lnSpc>
              <a:spcBef>
                <a:spcPts val="720"/>
              </a:spcBef>
              <a:buChar char="•"/>
              <a:tabLst>
                <a:tab pos="185420" algn="l"/>
              </a:tabLst>
            </a:pPr>
            <a:r>
              <a:rPr dirty="0" sz="1200" spc="-5">
                <a:latin typeface="Arial"/>
                <a:cs typeface="Arial"/>
              </a:rPr>
              <a:t>Has </a:t>
            </a:r>
            <a:r>
              <a:rPr dirty="0" sz="1200">
                <a:latin typeface="Arial"/>
                <a:cs typeface="Arial"/>
              </a:rPr>
              <a:t>the </a:t>
            </a:r>
            <a:r>
              <a:rPr dirty="0" sz="1200" spc="-5">
                <a:latin typeface="Arial"/>
                <a:cs typeface="Arial"/>
              </a:rPr>
              <a:t>information been revised or</a:t>
            </a:r>
            <a:r>
              <a:rPr dirty="0" sz="1200" spc="-7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updated?</a:t>
            </a:r>
            <a:endParaRPr sz="1200">
              <a:latin typeface="Arial"/>
              <a:cs typeface="Arial"/>
            </a:endParaRPr>
          </a:p>
          <a:p>
            <a:pPr marL="184785" marR="5080" indent="-172720">
              <a:lnSpc>
                <a:spcPts val="2160"/>
              </a:lnSpc>
              <a:spcBef>
                <a:spcPts val="195"/>
              </a:spcBef>
              <a:buChar char="•"/>
              <a:tabLst>
                <a:tab pos="185420" algn="l"/>
              </a:tabLst>
            </a:pPr>
            <a:r>
              <a:rPr dirty="0" sz="1200">
                <a:latin typeface="Arial"/>
                <a:cs typeface="Arial"/>
              </a:rPr>
              <a:t>Does </a:t>
            </a:r>
            <a:r>
              <a:rPr dirty="0" sz="1200" spc="-5">
                <a:latin typeface="Arial"/>
                <a:cs typeface="Arial"/>
              </a:rPr>
              <a:t>your topic require current information, or </a:t>
            </a:r>
            <a:r>
              <a:rPr dirty="0" sz="1200" spc="-10">
                <a:latin typeface="Arial"/>
                <a:cs typeface="Arial"/>
              </a:rPr>
              <a:t>will older  </a:t>
            </a:r>
            <a:r>
              <a:rPr dirty="0" sz="1200" spc="-5">
                <a:latin typeface="Arial"/>
                <a:cs typeface="Arial"/>
              </a:rPr>
              <a:t>sources work as</a:t>
            </a:r>
            <a:r>
              <a:rPr dirty="0" sz="1200" spc="-2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well?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050">
              <a:latin typeface="Times New Roman"/>
              <a:cs typeface="Times New Roman"/>
            </a:endParaRPr>
          </a:p>
          <a:p>
            <a:pPr marL="42545" marR="617855">
              <a:lnSpc>
                <a:spcPct val="100000"/>
              </a:lnSpc>
            </a:pPr>
            <a:r>
              <a:rPr dirty="0" sz="1600" spc="-10" b="1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1600" spc="-10" b="1">
                <a:latin typeface="Arial"/>
                <a:cs typeface="Arial"/>
              </a:rPr>
              <a:t>ccuracy</a:t>
            </a:r>
            <a:r>
              <a:rPr dirty="0" sz="1200" spc="-10">
                <a:latin typeface="Arial"/>
                <a:cs typeface="Arial"/>
              </a:rPr>
              <a:t>: </a:t>
            </a:r>
            <a:r>
              <a:rPr dirty="0" sz="1200" b="1" i="1">
                <a:latin typeface="Arial"/>
                <a:cs typeface="Arial"/>
              </a:rPr>
              <a:t>The </a:t>
            </a:r>
            <a:r>
              <a:rPr dirty="0" sz="1200" spc="-5" b="1" i="1">
                <a:latin typeface="Arial"/>
                <a:cs typeface="Arial"/>
              </a:rPr>
              <a:t>reliability, truthfulness </a:t>
            </a:r>
            <a:r>
              <a:rPr dirty="0" sz="1200" b="1" i="1">
                <a:latin typeface="Arial"/>
                <a:cs typeface="Arial"/>
              </a:rPr>
              <a:t>and  </a:t>
            </a:r>
            <a:r>
              <a:rPr dirty="0" sz="1200" spc="-5" b="1" i="1">
                <a:latin typeface="Arial"/>
                <a:cs typeface="Arial"/>
              </a:rPr>
              <a:t>correctness </a:t>
            </a:r>
            <a:r>
              <a:rPr dirty="0" sz="1200" b="1" i="1">
                <a:latin typeface="Arial"/>
                <a:cs typeface="Arial"/>
              </a:rPr>
              <a:t>of </a:t>
            </a:r>
            <a:r>
              <a:rPr dirty="0" sz="1200" spc="-5" b="1" i="1">
                <a:latin typeface="Arial"/>
                <a:cs typeface="Arial"/>
              </a:rPr>
              <a:t>the</a:t>
            </a:r>
            <a:r>
              <a:rPr dirty="0" sz="1200" spc="-25" b="1" i="1">
                <a:latin typeface="Arial"/>
                <a:cs typeface="Arial"/>
              </a:rPr>
              <a:t> </a:t>
            </a:r>
            <a:r>
              <a:rPr dirty="0" sz="1200" spc="-5" b="1" i="1">
                <a:latin typeface="Arial"/>
                <a:cs typeface="Arial"/>
              </a:rPr>
              <a:t>content.</a:t>
            </a:r>
            <a:endParaRPr sz="1200">
              <a:latin typeface="Arial"/>
              <a:cs typeface="Arial"/>
            </a:endParaRPr>
          </a:p>
          <a:p>
            <a:pPr marL="215265" indent="-173355">
              <a:lnSpc>
                <a:spcPct val="100000"/>
              </a:lnSpc>
              <a:spcBef>
                <a:spcPts val="459"/>
              </a:spcBef>
              <a:buChar char="•"/>
              <a:tabLst>
                <a:tab pos="215900" algn="l"/>
              </a:tabLst>
            </a:pPr>
            <a:r>
              <a:rPr dirty="0" sz="1200">
                <a:latin typeface="Arial"/>
                <a:cs typeface="Arial"/>
              </a:rPr>
              <a:t>Where does the information come</a:t>
            </a:r>
            <a:r>
              <a:rPr dirty="0" sz="1200" spc="-14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from?</a:t>
            </a:r>
            <a:endParaRPr sz="1200">
              <a:latin typeface="Arial"/>
              <a:cs typeface="Arial"/>
            </a:endParaRPr>
          </a:p>
          <a:p>
            <a:pPr marL="215265" indent="-173355">
              <a:lnSpc>
                <a:spcPct val="100000"/>
              </a:lnSpc>
              <a:spcBef>
                <a:spcPts val="725"/>
              </a:spcBef>
              <a:buChar char="•"/>
              <a:tabLst>
                <a:tab pos="215900" algn="l"/>
              </a:tabLst>
            </a:pPr>
            <a:r>
              <a:rPr dirty="0" sz="1200">
                <a:latin typeface="Arial"/>
                <a:cs typeface="Arial"/>
              </a:rPr>
              <a:t>Is the </a:t>
            </a:r>
            <a:r>
              <a:rPr dirty="0" sz="1200" spc="-5">
                <a:latin typeface="Arial"/>
                <a:cs typeface="Arial"/>
              </a:rPr>
              <a:t>information supported </a:t>
            </a:r>
            <a:r>
              <a:rPr dirty="0" sz="1200">
                <a:latin typeface="Arial"/>
                <a:cs typeface="Arial"/>
              </a:rPr>
              <a:t>by</a:t>
            </a:r>
            <a:r>
              <a:rPr dirty="0" sz="1200" spc="-7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evidence?</a:t>
            </a:r>
            <a:endParaRPr sz="1200">
              <a:latin typeface="Arial"/>
              <a:cs typeface="Arial"/>
            </a:endParaRPr>
          </a:p>
          <a:p>
            <a:pPr marL="215265" indent="-173355">
              <a:lnSpc>
                <a:spcPct val="100000"/>
              </a:lnSpc>
              <a:spcBef>
                <a:spcPts val="720"/>
              </a:spcBef>
              <a:buChar char="•"/>
              <a:tabLst>
                <a:tab pos="215900" algn="l"/>
              </a:tabLst>
            </a:pPr>
            <a:r>
              <a:rPr dirty="0" sz="1200" spc="-5">
                <a:latin typeface="Arial"/>
                <a:cs typeface="Arial"/>
              </a:rPr>
              <a:t>Has </a:t>
            </a:r>
            <a:r>
              <a:rPr dirty="0" sz="1200">
                <a:latin typeface="Arial"/>
                <a:cs typeface="Arial"/>
              </a:rPr>
              <a:t>the </a:t>
            </a:r>
            <a:r>
              <a:rPr dirty="0" sz="1200" spc="-5">
                <a:latin typeface="Arial"/>
                <a:cs typeface="Arial"/>
              </a:rPr>
              <a:t>information been reviewed or</a:t>
            </a:r>
            <a:r>
              <a:rPr dirty="0" sz="1200" spc="-7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refereed?</a:t>
            </a:r>
            <a:endParaRPr sz="1200">
              <a:latin typeface="Arial"/>
              <a:cs typeface="Arial"/>
            </a:endParaRPr>
          </a:p>
          <a:p>
            <a:pPr marL="215265" indent="-173355">
              <a:lnSpc>
                <a:spcPct val="100000"/>
              </a:lnSpc>
              <a:spcBef>
                <a:spcPts val="720"/>
              </a:spcBef>
              <a:buChar char="•"/>
              <a:tabLst>
                <a:tab pos="215900" algn="l"/>
              </a:tabLst>
            </a:pPr>
            <a:r>
              <a:rPr dirty="0" sz="1200" spc="-5">
                <a:latin typeface="Arial"/>
                <a:cs typeface="Arial"/>
              </a:rPr>
              <a:t>Can </a:t>
            </a:r>
            <a:r>
              <a:rPr dirty="0" sz="1200" spc="-10">
                <a:latin typeface="Arial"/>
                <a:cs typeface="Arial"/>
              </a:rPr>
              <a:t>you </a:t>
            </a:r>
            <a:r>
              <a:rPr dirty="0" sz="1200" spc="-5">
                <a:latin typeface="Arial"/>
                <a:cs typeface="Arial"/>
              </a:rPr>
              <a:t>verify any </a:t>
            </a:r>
            <a:r>
              <a:rPr dirty="0" sz="1200">
                <a:latin typeface="Arial"/>
                <a:cs typeface="Arial"/>
              </a:rPr>
              <a:t>of the information </a:t>
            </a:r>
            <a:r>
              <a:rPr dirty="0" sz="1200" spc="-5">
                <a:latin typeface="Arial"/>
                <a:cs typeface="Arial"/>
              </a:rPr>
              <a:t>in </a:t>
            </a:r>
            <a:r>
              <a:rPr dirty="0" sz="1200">
                <a:latin typeface="Arial"/>
                <a:cs typeface="Arial"/>
              </a:rPr>
              <a:t>another</a:t>
            </a:r>
            <a:r>
              <a:rPr dirty="0" sz="1200" spc="-114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source</a:t>
            </a:r>
            <a:endParaRPr sz="1200">
              <a:latin typeface="Arial"/>
              <a:cs typeface="Arial"/>
            </a:endParaRPr>
          </a:p>
          <a:p>
            <a:pPr marL="215265">
              <a:lnSpc>
                <a:spcPct val="100000"/>
              </a:lnSpc>
              <a:spcBef>
                <a:spcPts val="720"/>
              </a:spcBef>
            </a:pPr>
            <a:r>
              <a:rPr dirty="0" sz="1200">
                <a:latin typeface="Arial"/>
                <a:cs typeface="Arial"/>
              </a:rPr>
              <a:t>or from </a:t>
            </a:r>
            <a:r>
              <a:rPr dirty="0" sz="1200" spc="-5">
                <a:latin typeface="Arial"/>
                <a:cs typeface="Arial"/>
              </a:rPr>
              <a:t>personal</a:t>
            </a:r>
            <a:r>
              <a:rPr dirty="0" sz="1200" spc="-6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knowledge?</a:t>
            </a:r>
            <a:endParaRPr sz="1200">
              <a:latin typeface="Arial"/>
              <a:cs typeface="Arial"/>
            </a:endParaRPr>
          </a:p>
          <a:p>
            <a:pPr marL="215265" marR="74930" indent="-172720">
              <a:lnSpc>
                <a:spcPct val="150000"/>
              </a:lnSpc>
              <a:buChar char="•"/>
              <a:tabLst>
                <a:tab pos="215900" algn="l"/>
              </a:tabLst>
            </a:pPr>
            <a:r>
              <a:rPr dirty="0" sz="1200">
                <a:latin typeface="Arial"/>
                <a:cs typeface="Arial"/>
              </a:rPr>
              <a:t>Does the </a:t>
            </a:r>
            <a:r>
              <a:rPr dirty="0" sz="1200" spc="-5">
                <a:latin typeface="Arial"/>
                <a:cs typeface="Arial"/>
              </a:rPr>
              <a:t>language </a:t>
            </a:r>
            <a:r>
              <a:rPr dirty="0" sz="1200">
                <a:latin typeface="Arial"/>
                <a:cs typeface="Arial"/>
              </a:rPr>
              <a:t>or tone </a:t>
            </a:r>
            <a:r>
              <a:rPr dirty="0" sz="1200" spc="-5">
                <a:latin typeface="Arial"/>
                <a:cs typeface="Arial"/>
              </a:rPr>
              <a:t>seem unbiased and </a:t>
            </a:r>
            <a:r>
              <a:rPr dirty="0" sz="1200">
                <a:latin typeface="Arial"/>
                <a:cs typeface="Arial"/>
              </a:rPr>
              <a:t>free</a:t>
            </a:r>
            <a:r>
              <a:rPr dirty="0" sz="1200" spc="-17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of  </a:t>
            </a:r>
            <a:r>
              <a:rPr dirty="0" sz="1200" spc="-5">
                <a:latin typeface="Arial"/>
                <a:cs typeface="Arial"/>
              </a:rPr>
              <a:t>emotion?</a:t>
            </a:r>
            <a:endParaRPr sz="1200">
              <a:latin typeface="Arial"/>
              <a:cs typeface="Arial"/>
            </a:endParaRPr>
          </a:p>
          <a:p>
            <a:pPr marL="215265" indent="-173355">
              <a:lnSpc>
                <a:spcPct val="100000"/>
              </a:lnSpc>
              <a:spcBef>
                <a:spcPts val="720"/>
              </a:spcBef>
              <a:buChar char="•"/>
              <a:tabLst>
                <a:tab pos="215900" algn="l"/>
              </a:tabLst>
            </a:pPr>
            <a:r>
              <a:rPr dirty="0" sz="1200" spc="-5">
                <a:latin typeface="Arial"/>
                <a:cs typeface="Arial"/>
              </a:rPr>
              <a:t>Are </a:t>
            </a:r>
            <a:r>
              <a:rPr dirty="0" sz="1200">
                <a:latin typeface="Arial"/>
                <a:cs typeface="Arial"/>
              </a:rPr>
              <a:t>there </a:t>
            </a:r>
            <a:r>
              <a:rPr dirty="0" sz="1200" spc="-5">
                <a:latin typeface="Arial"/>
                <a:cs typeface="Arial"/>
              </a:rPr>
              <a:t>spelling, grammar or typographical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errors?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24770" y="2708301"/>
            <a:ext cx="1849120" cy="1994535"/>
          </a:xfrm>
          <a:custGeom>
            <a:avLst/>
            <a:gdLst/>
            <a:ahLst/>
            <a:cxnLst/>
            <a:rect l="l" t="t" r="r" b="b"/>
            <a:pathLst>
              <a:path w="1849120" h="1994535">
                <a:moveTo>
                  <a:pt x="915704" y="0"/>
                </a:moveTo>
                <a:lnTo>
                  <a:pt x="871377" y="1703"/>
                </a:lnTo>
                <a:lnTo>
                  <a:pt x="827170" y="5540"/>
                </a:lnTo>
                <a:lnTo>
                  <a:pt x="783167" y="11505"/>
                </a:lnTo>
                <a:lnTo>
                  <a:pt x="739449" y="19593"/>
                </a:lnTo>
                <a:lnTo>
                  <a:pt x="696098" y="29798"/>
                </a:lnTo>
                <a:lnTo>
                  <a:pt x="653196" y="42116"/>
                </a:lnTo>
                <a:lnTo>
                  <a:pt x="610825" y="56541"/>
                </a:lnTo>
                <a:lnTo>
                  <a:pt x="569066" y="73068"/>
                </a:lnTo>
                <a:lnTo>
                  <a:pt x="528003" y="91693"/>
                </a:lnTo>
                <a:lnTo>
                  <a:pt x="487717" y="112409"/>
                </a:lnTo>
                <a:lnTo>
                  <a:pt x="448290" y="135212"/>
                </a:lnTo>
                <a:lnTo>
                  <a:pt x="409804" y="160097"/>
                </a:lnTo>
                <a:lnTo>
                  <a:pt x="372341" y="187059"/>
                </a:lnTo>
                <a:lnTo>
                  <a:pt x="335983" y="216092"/>
                </a:lnTo>
                <a:lnTo>
                  <a:pt x="300812" y="247191"/>
                </a:lnTo>
                <a:lnTo>
                  <a:pt x="266910" y="280352"/>
                </a:lnTo>
                <a:lnTo>
                  <a:pt x="234359" y="315568"/>
                </a:lnTo>
                <a:lnTo>
                  <a:pt x="203603" y="352382"/>
                </a:lnTo>
                <a:lnTo>
                  <a:pt x="175030" y="390306"/>
                </a:lnTo>
                <a:lnTo>
                  <a:pt x="148634" y="429258"/>
                </a:lnTo>
                <a:lnTo>
                  <a:pt x="124410" y="469155"/>
                </a:lnTo>
                <a:lnTo>
                  <a:pt x="102355" y="509915"/>
                </a:lnTo>
                <a:lnTo>
                  <a:pt x="82462" y="551453"/>
                </a:lnTo>
                <a:lnTo>
                  <a:pt x="64729" y="593689"/>
                </a:lnTo>
                <a:lnTo>
                  <a:pt x="49149" y="636537"/>
                </a:lnTo>
                <a:lnTo>
                  <a:pt x="35718" y="679917"/>
                </a:lnTo>
                <a:lnTo>
                  <a:pt x="24431" y="723745"/>
                </a:lnTo>
                <a:lnTo>
                  <a:pt x="15284" y="767937"/>
                </a:lnTo>
                <a:lnTo>
                  <a:pt x="8272" y="812412"/>
                </a:lnTo>
                <a:lnTo>
                  <a:pt x="3391" y="857087"/>
                </a:lnTo>
                <a:lnTo>
                  <a:pt x="635" y="901877"/>
                </a:lnTo>
                <a:lnTo>
                  <a:pt x="0" y="946702"/>
                </a:lnTo>
                <a:lnTo>
                  <a:pt x="1481" y="991478"/>
                </a:lnTo>
                <a:lnTo>
                  <a:pt x="5073" y="1036121"/>
                </a:lnTo>
                <a:lnTo>
                  <a:pt x="10772" y="1080550"/>
                </a:lnTo>
                <a:lnTo>
                  <a:pt x="18573" y="1124682"/>
                </a:lnTo>
                <a:lnTo>
                  <a:pt x="28472" y="1168432"/>
                </a:lnTo>
                <a:lnTo>
                  <a:pt x="40463" y="1211720"/>
                </a:lnTo>
                <a:lnTo>
                  <a:pt x="54543" y="1254461"/>
                </a:lnTo>
                <a:lnTo>
                  <a:pt x="70705" y="1296574"/>
                </a:lnTo>
                <a:lnTo>
                  <a:pt x="88946" y="1337974"/>
                </a:lnTo>
                <a:lnTo>
                  <a:pt x="109261" y="1378580"/>
                </a:lnTo>
                <a:lnTo>
                  <a:pt x="131645" y="1418309"/>
                </a:lnTo>
                <a:lnTo>
                  <a:pt x="156093" y="1457077"/>
                </a:lnTo>
                <a:lnTo>
                  <a:pt x="182601" y="1494801"/>
                </a:lnTo>
                <a:lnTo>
                  <a:pt x="211164" y="1531400"/>
                </a:lnTo>
                <a:lnTo>
                  <a:pt x="241778" y="1566790"/>
                </a:lnTo>
                <a:lnTo>
                  <a:pt x="274437" y="1600888"/>
                </a:lnTo>
                <a:lnTo>
                  <a:pt x="309136" y="1633612"/>
                </a:lnTo>
                <a:lnTo>
                  <a:pt x="302113" y="1994381"/>
                </a:lnTo>
                <a:lnTo>
                  <a:pt x="612362" y="1814231"/>
                </a:lnTo>
                <a:lnTo>
                  <a:pt x="1227556" y="1814231"/>
                </a:lnTo>
                <a:lnTo>
                  <a:pt x="1264118" y="1800539"/>
                </a:lnTo>
                <a:lnTo>
                  <a:pt x="1307520" y="1781702"/>
                </a:lnTo>
                <a:lnTo>
                  <a:pt x="1350010" y="1760612"/>
                </a:lnTo>
                <a:lnTo>
                  <a:pt x="1391496" y="1737294"/>
                </a:lnTo>
                <a:lnTo>
                  <a:pt x="1431885" y="1711772"/>
                </a:lnTo>
                <a:lnTo>
                  <a:pt x="1471086" y="1684071"/>
                </a:lnTo>
                <a:lnTo>
                  <a:pt x="1509007" y="1654214"/>
                </a:lnTo>
                <a:lnTo>
                  <a:pt x="1545555" y="1622225"/>
                </a:lnTo>
                <a:lnTo>
                  <a:pt x="1580637" y="1588130"/>
                </a:lnTo>
                <a:lnTo>
                  <a:pt x="1614163" y="1551951"/>
                </a:lnTo>
                <a:lnTo>
                  <a:pt x="1644920" y="1515132"/>
                </a:lnTo>
                <a:lnTo>
                  <a:pt x="1673494" y="1477202"/>
                </a:lnTo>
                <a:lnTo>
                  <a:pt x="1699890" y="1438245"/>
                </a:lnTo>
                <a:lnTo>
                  <a:pt x="1724114" y="1398343"/>
                </a:lnTo>
                <a:lnTo>
                  <a:pt x="1746170" y="1357580"/>
                </a:lnTo>
                <a:lnTo>
                  <a:pt x="1766062" y="1316038"/>
                </a:lnTo>
                <a:lnTo>
                  <a:pt x="1783795" y="1273799"/>
                </a:lnTo>
                <a:lnTo>
                  <a:pt x="1799375" y="1230948"/>
                </a:lnTo>
                <a:lnTo>
                  <a:pt x="1812805" y="1187566"/>
                </a:lnTo>
                <a:lnTo>
                  <a:pt x="1824091" y="1143736"/>
                </a:lnTo>
                <a:lnTo>
                  <a:pt x="1833236" y="1099542"/>
                </a:lnTo>
                <a:lnTo>
                  <a:pt x="1840247" y="1055065"/>
                </a:lnTo>
                <a:lnTo>
                  <a:pt x="1845127" y="1010390"/>
                </a:lnTo>
                <a:lnTo>
                  <a:pt x="1847882" y="965599"/>
                </a:lnTo>
                <a:lnTo>
                  <a:pt x="1848516" y="920774"/>
                </a:lnTo>
                <a:lnTo>
                  <a:pt x="1847033" y="875998"/>
                </a:lnTo>
                <a:lnTo>
                  <a:pt x="1843439" y="831355"/>
                </a:lnTo>
                <a:lnTo>
                  <a:pt x="1837739" y="786927"/>
                </a:lnTo>
                <a:lnTo>
                  <a:pt x="1829936" y="742797"/>
                </a:lnTo>
                <a:lnTo>
                  <a:pt x="1820036" y="699047"/>
                </a:lnTo>
                <a:lnTo>
                  <a:pt x="1808043" y="655762"/>
                </a:lnTo>
                <a:lnTo>
                  <a:pt x="1793962" y="613022"/>
                </a:lnTo>
                <a:lnTo>
                  <a:pt x="1777798" y="570912"/>
                </a:lnTo>
                <a:lnTo>
                  <a:pt x="1759556" y="529514"/>
                </a:lnTo>
                <a:lnTo>
                  <a:pt x="1739240" y="488911"/>
                </a:lnTo>
                <a:lnTo>
                  <a:pt x="1716855" y="449186"/>
                </a:lnTo>
                <a:lnTo>
                  <a:pt x="1692406" y="410421"/>
                </a:lnTo>
                <a:lnTo>
                  <a:pt x="1665897" y="372700"/>
                </a:lnTo>
                <a:lnTo>
                  <a:pt x="1637333" y="336105"/>
                </a:lnTo>
                <a:lnTo>
                  <a:pt x="1606719" y="300720"/>
                </a:lnTo>
                <a:lnTo>
                  <a:pt x="1574060" y="266626"/>
                </a:lnTo>
                <a:lnTo>
                  <a:pt x="1539360" y="233907"/>
                </a:lnTo>
                <a:lnTo>
                  <a:pt x="1503059" y="202998"/>
                </a:lnTo>
                <a:lnTo>
                  <a:pt x="1465650" y="174299"/>
                </a:lnTo>
                <a:lnTo>
                  <a:pt x="1427213" y="147805"/>
                </a:lnTo>
                <a:lnTo>
                  <a:pt x="1387831" y="123511"/>
                </a:lnTo>
                <a:lnTo>
                  <a:pt x="1347585" y="101412"/>
                </a:lnTo>
                <a:lnTo>
                  <a:pt x="1306559" y="81502"/>
                </a:lnTo>
                <a:lnTo>
                  <a:pt x="1264834" y="63777"/>
                </a:lnTo>
                <a:lnTo>
                  <a:pt x="1222491" y="48231"/>
                </a:lnTo>
                <a:lnTo>
                  <a:pt x="1179614" y="34859"/>
                </a:lnTo>
                <a:lnTo>
                  <a:pt x="1136283" y="23657"/>
                </a:lnTo>
                <a:lnTo>
                  <a:pt x="1092581" y="14618"/>
                </a:lnTo>
                <a:lnTo>
                  <a:pt x="1048590" y="7738"/>
                </a:lnTo>
                <a:lnTo>
                  <a:pt x="1004393" y="3012"/>
                </a:lnTo>
                <a:lnTo>
                  <a:pt x="960070" y="434"/>
                </a:lnTo>
                <a:lnTo>
                  <a:pt x="915704" y="0"/>
                </a:lnTo>
                <a:close/>
              </a:path>
              <a:path w="1849120" h="1994535">
                <a:moveTo>
                  <a:pt x="1227556" y="1814231"/>
                </a:moveTo>
                <a:lnTo>
                  <a:pt x="612362" y="1814231"/>
                </a:lnTo>
                <a:lnTo>
                  <a:pt x="658852" y="1829465"/>
                </a:lnTo>
                <a:lnTo>
                  <a:pt x="705720" y="1842108"/>
                </a:lnTo>
                <a:lnTo>
                  <a:pt x="752875" y="1852184"/>
                </a:lnTo>
                <a:lnTo>
                  <a:pt x="800224" y="1859718"/>
                </a:lnTo>
                <a:lnTo>
                  <a:pt x="847675" y="1864733"/>
                </a:lnTo>
                <a:lnTo>
                  <a:pt x="895136" y="1867254"/>
                </a:lnTo>
                <a:lnTo>
                  <a:pt x="942515" y="1867306"/>
                </a:lnTo>
                <a:lnTo>
                  <a:pt x="989719" y="1864911"/>
                </a:lnTo>
                <a:lnTo>
                  <a:pt x="1036657" y="1860095"/>
                </a:lnTo>
                <a:lnTo>
                  <a:pt x="1083236" y="1852882"/>
                </a:lnTo>
                <a:lnTo>
                  <a:pt x="1129363" y="1843296"/>
                </a:lnTo>
                <a:lnTo>
                  <a:pt x="1174948" y="1831360"/>
                </a:lnTo>
                <a:lnTo>
                  <a:pt x="1219897" y="1817100"/>
                </a:lnTo>
                <a:lnTo>
                  <a:pt x="1227556" y="1814231"/>
                </a:lnTo>
                <a:close/>
              </a:path>
            </a:pathLst>
          </a:custGeom>
          <a:solidFill>
            <a:srgbClr val="F66F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58744" y="3894226"/>
            <a:ext cx="246761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10" b="1">
                <a:latin typeface="Gill Sans MT"/>
                <a:cs typeface="Gill Sans MT"/>
              </a:rPr>
              <a:t>Websites</a:t>
            </a:r>
            <a:endParaRPr sz="440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59868" y="1891659"/>
            <a:ext cx="1769745" cy="1912620"/>
          </a:xfrm>
          <a:custGeom>
            <a:avLst/>
            <a:gdLst/>
            <a:ahLst/>
            <a:cxnLst/>
            <a:rect l="l" t="t" r="r" b="b"/>
            <a:pathLst>
              <a:path w="1769745" h="1912620">
                <a:moveTo>
                  <a:pt x="1488976" y="1742572"/>
                </a:moveTo>
                <a:lnTo>
                  <a:pt x="1195168" y="1742572"/>
                </a:lnTo>
                <a:lnTo>
                  <a:pt x="1494634" y="1912498"/>
                </a:lnTo>
                <a:lnTo>
                  <a:pt x="1488976" y="1742572"/>
                </a:lnTo>
                <a:close/>
              </a:path>
              <a:path w="1769745" h="1912620">
                <a:moveTo>
                  <a:pt x="877545" y="0"/>
                </a:moveTo>
                <a:lnTo>
                  <a:pt x="832254" y="1193"/>
                </a:lnTo>
                <a:lnTo>
                  <a:pt x="787054" y="4732"/>
                </a:lnTo>
                <a:lnTo>
                  <a:pt x="742041" y="10624"/>
                </a:lnTo>
                <a:lnTo>
                  <a:pt x="697309" y="18872"/>
                </a:lnTo>
                <a:lnTo>
                  <a:pt x="652955" y="29481"/>
                </a:lnTo>
                <a:lnTo>
                  <a:pt x="609074" y="42456"/>
                </a:lnTo>
                <a:lnTo>
                  <a:pt x="565761" y="57803"/>
                </a:lnTo>
                <a:lnTo>
                  <a:pt x="523111" y="75525"/>
                </a:lnTo>
                <a:lnTo>
                  <a:pt x="481219" y="95629"/>
                </a:lnTo>
                <a:lnTo>
                  <a:pt x="440182" y="118119"/>
                </a:lnTo>
                <a:lnTo>
                  <a:pt x="400095" y="142999"/>
                </a:lnTo>
                <a:lnTo>
                  <a:pt x="361052" y="170275"/>
                </a:lnTo>
                <a:lnTo>
                  <a:pt x="323150" y="199952"/>
                </a:lnTo>
                <a:lnTo>
                  <a:pt x="286483" y="232034"/>
                </a:lnTo>
                <a:lnTo>
                  <a:pt x="252686" y="264955"/>
                </a:lnTo>
                <a:lnTo>
                  <a:pt x="220990" y="299260"/>
                </a:lnTo>
                <a:lnTo>
                  <a:pt x="191400" y="334860"/>
                </a:lnTo>
                <a:lnTo>
                  <a:pt x="163918" y="371668"/>
                </a:lnTo>
                <a:lnTo>
                  <a:pt x="138549" y="409595"/>
                </a:lnTo>
                <a:lnTo>
                  <a:pt x="115297" y="448554"/>
                </a:lnTo>
                <a:lnTo>
                  <a:pt x="94165" y="488458"/>
                </a:lnTo>
                <a:lnTo>
                  <a:pt x="75156" y="529218"/>
                </a:lnTo>
                <a:lnTo>
                  <a:pt x="58276" y="570748"/>
                </a:lnTo>
                <a:lnTo>
                  <a:pt x="43526" y="612958"/>
                </a:lnTo>
                <a:lnTo>
                  <a:pt x="30912" y="655761"/>
                </a:lnTo>
                <a:lnTo>
                  <a:pt x="20437" y="699070"/>
                </a:lnTo>
                <a:lnTo>
                  <a:pt x="12104" y="742797"/>
                </a:lnTo>
                <a:lnTo>
                  <a:pt x="5918" y="786854"/>
                </a:lnTo>
                <a:lnTo>
                  <a:pt x="1882" y="831153"/>
                </a:lnTo>
                <a:lnTo>
                  <a:pt x="0" y="875606"/>
                </a:lnTo>
                <a:lnTo>
                  <a:pt x="275" y="920126"/>
                </a:lnTo>
                <a:lnTo>
                  <a:pt x="2711" y="964626"/>
                </a:lnTo>
                <a:lnTo>
                  <a:pt x="7313" y="1009016"/>
                </a:lnTo>
                <a:lnTo>
                  <a:pt x="14083" y="1053210"/>
                </a:lnTo>
                <a:lnTo>
                  <a:pt x="23025" y="1097120"/>
                </a:lnTo>
                <a:lnTo>
                  <a:pt x="34144" y="1140657"/>
                </a:lnTo>
                <a:lnTo>
                  <a:pt x="47443" y="1183735"/>
                </a:lnTo>
                <a:lnTo>
                  <a:pt x="62926" y="1226265"/>
                </a:lnTo>
                <a:lnTo>
                  <a:pt x="80599" y="1268166"/>
                </a:lnTo>
                <a:lnTo>
                  <a:pt x="100457" y="1309332"/>
                </a:lnTo>
                <a:lnTo>
                  <a:pt x="122513" y="1349692"/>
                </a:lnTo>
                <a:lnTo>
                  <a:pt x="146768" y="1389155"/>
                </a:lnTo>
                <a:lnTo>
                  <a:pt x="173226" y="1427630"/>
                </a:lnTo>
                <a:lnTo>
                  <a:pt x="201889" y="1465032"/>
                </a:lnTo>
                <a:lnTo>
                  <a:pt x="232762" y="1501272"/>
                </a:lnTo>
                <a:lnTo>
                  <a:pt x="266845" y="1537236"/>
                </a:lnTo>
                <a:lnTo>
                  <a:pt x="302523" y="1570989"/>
                </a:lnTo>
                <a:lnTo>
                  <a:pt x="339696" y="1602507"/>
                </a:lnTo>
                <a:lnTo>
                  <a:pt x="378262" y="1631762"/>
                </a:lnTo>
                <a:lnTo>
                  <a:pt x="418120" y="1658730"/>
                </a:lnTo>
                <a:lnTo>
                  <a:pt x="459169" y="1683386"/>
                </a:lnTo>
                <a:lnTo>
                  <a:pt x="501307" y="1705704"/>
                </a:lnTo>
                <a:lnTo>
                  <a:pt x="544432" y="1725658"/>
                </a:lnTo>
                <a:lnTo>
                  <a:pt x="588444" y="1743223"/>
                </a:lnTo>
                <a:lnTo>
                  <a:pt x="633277" y="1758383"/>
                </a:lnTo>
                <a:lnTo>
                  <a:pt x="678723" y="1771084"/>
                </a:lnTo>
                <a:lnTo>
                  <a:pt x="724786" y="1781329"/>
                </a:lnTo>
                <a:lnTo>
                  <a:pt x="771331" y="1789083"/>
                </a:lnTo>
                <a:lnTo>
                  <a:pt x="818256" y="1794320"/>
                </a:lnTo>
                <a:lnTo>
                  <a:pt x="865459" y="1797016"/>
                </a:lnTo>
                <a:lnTo>
                  <a:pt x="912839" y="1797144"/>
                </a:lnTo>
                <a:lnTo>
                  <a:pt x="960296" y="1794679"/>
                </a:lnTo>
                <a:lnTo>
                  <a:pt x="1007726" y="1789597"/>
                </a:lnTo>
                <a:lnTo>
                  <a:pt x="1055030" y="1781870"/>
                </a:lnTo>
                <a:lnTo>
                  <a:pt x="1102106" y="1771474"/>
                </a:lnTo>
                <a:lnTo>
                  <a:pt x="1148882" y="1758373"/>
                </a:lnTo>
                <a:lnTo>
                  <a:pt x="1195168" y="1742572"/>
                </a:lnTo>
                <a:lnTo>
                  <a:pt x="1488976" y="1742572"/>
                </a:lnTo>
                <a:lnTo>
                  <a:pt x="1483077" y="1565407"/>
                </a:lnTo>
                <a:lnTo>
                  <a:pt x="1516871" y="1532474"/>
                </a:lnTo>
                <a:lnTo>
                  <a:pt x="1548564" y="1498159"/>
                </a:lnTo>
                <a:lnTo>
                  <a:pt x="1578152" y="1462551"/>
                </a:lnTo>
                <a:lnTo>
                  <a:pt x="1605631" y="1425736"/>
                </a:lnTo>
                <a:lnTo>
                  <a:pt x="1630998" y="1387802"/>
                </a:lnTo>
                <a:lnTo>
                  <a:pt x="1654249" y="1348838"/>
                </a:lnTo>
                <a:lnTo>
                  <a:pt x="1675380" y="1308930"/>
                </a:lnTo>
                <a:lnTo>
                  <a:pt x="1694390" y="1268160"/>
                </a:lnTo>
                <a:lnTo>
                  <a:pt x="1711268" y="1226635"/>
                </a:lnTo>
                <a:lnTo>
                  <a:pt x="1726017" y="1184423"/>
                </a:lnTo>
                <a:lnTo>
                  <a:pt x="1738631" y="1141618"/>
                </a:lnTo>
                <a:lnTo>
                  <a:pt x="1749107" y="1098308"/>
                </a:lnTo>
                <a:lnTo>
                  <a:pt x="1757440" y="1054581"/>
                </a:lnTo>
                <a:lnTo>
                  <a:pt x="1763627" y="1010524"/>
                </a:lnTo>
                <a:lnTo>
                  <a:pt x="1767664" y="966225"/>
                </a:lnTo>
                <a:lnTo>
                  <a:pt x="1769547" y="921771"/>
                </a:lnTo>
                <a:lnTo>
                  <a:pt x="1769273" y="877251"/>
                </a:lnTo>
                <a:lnTo>
                  <a:pt x="1766838" y="832752"/>
                </a:lnTo>
                <a:lnTo>
                  <a:pt x="1762237" y="788361"/>
                </a:lnTo>
                <a:lnTo>
                  <a:pt x="1755468" y="744166"/>
                </a:lnTo>
                <a:lnTo>
                  <a:pt x="1746527" y="700255"/>
                </a:lnTo>
                <a:lnTo>
                  <a:pt x="1735409" y="656716"/>
                </a:lnTo>
                <a:lnTo>
                  <a:pt x="1722111" y="613635"/>
                </a:lnTo>
                <a:lnTo>
                  <a:pt x="1706630" y="571102"/>
                </a:lnTo>
                <a:lnTo>
                  <a:pt x="1688961" y="529203"/>
                </a:lnTo>
                <a:lnTo>
                  <a:pt x="1669101" y="488026"/>
                </a:lnTo>
                <a:lnTo>
                  <a:pt x="1647045" y="447659"/>
                </a:lnTo>
                <a:lnTo>
                  <a:pt x="1622791" y="408190"/>
                </a:lnTo>
                <a:lnTo>
                  <a:pt x="1596334" y="369705"/>
                </a:lnTo>
                <a:lnTo>
                  <a:pt x="1567671" y="332293"/>
                </a:lnTo>
                <a:lnTo>
                  <a:pt x="1536798" y="296042"/>
                </a:lnTo>
                <a:lnTo>
                  <a:pt x="1503016" y="260357"/>
                </a:lnTo>
                <a:lnTo>
                  <a:pt x="1467800" y="226940"/>
                </a:lnTo>
                <a:lnTo>
                  <a:pt x="1431245" y="195796"/>
                </a:lnTo>
                <a:lnTo>
                  <a:pt x="1393445" y="166930"/>
                </a:lnTo>
                <a:lnTo>
                  <a:pt x="1354497" y="140347"/>
                </a:lnTo>
                <a:lnTo>
                  <a:pt x="1314496" y="116052"/>
                </a:lnTo>
                <a:lnTo>
                  <a:pt x="1273538" y="94049"/>
                </a:lnTo>
                <a:lnTo>
                  <a:pt x="1231717" y="74343"/>
                </a:lnTo>
                <a:lnTo>
                  <a:pt x="1189128" y="56940"/>
                </a:lnTo>
                <a:lnTo>
                  <a:pt x="1145869" y="41844"/>
                </a:lnTo>
                <a:lnTo>
                  <a:pt x="1102033" y="29061"/>
                </a:lnTo>
                <a:lnTo>
                  <a:pt x="1057716" y="18595"/>
                </a:lnTo>
                <a:lnTo>
                  <a:pt x="1013013" y="10451"/>
                </a:lnTo>
                <a:lnTo>
                  <a:pt x="968020" y="4633"/>
                </a:lnTo>
                <a:lnTo>
                  <a:pt x="922833" y="1148"/>
                </a:lnTo>
                <a:lnTo>
                  <a:pt x="877545" y="0"/>
                </a:lnTo>
                <a:close/>
              </a:path>
            </a:pathLst>
          </a:custGeom>
          <a:solidFill>
            <a:srgbClr val="FFA300">
              <a:alpha val="7137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27758" y="2333370"/>
            <a:ext cx="1193165" cy="800100"/>
          </a:xfrm>
          <a:custGeom>
            <a:avLst/>
            <a:gdLst/>
            <a:ahLst/>
            <a:cxnLst/>
            <a:rect l="l" t="t" r="r" b="b"/>
            <a:pathLst>
              <a:path w="1193164" h="800100">
                <a:moveTo>
                  <a:pt x="1014984" y="601726"/>
                </a:moveTo>
                <a:lnTo>
                  <a:pt x="976376" y="636905"/>
                </a:lnTo>
                <a:lnTo>
                  <a:pt x="930910" y="672211"/>
                </a:lnTo>
                <a:lnTo>
                  <a:pt x="883920" y="705485"/>
                </a:lnTo>
                <a:lnTo>
                  <a:pt x="831850" y="735076"/>
                </a:lnTo>
                <a:lnTo>
                  <a:pt x="776351" y="760984"/>
                </a:lnTo>
                <a:lnTo>
                  <a:pt x="719201" y="781304"/>
                </a:lnTo>
                <a:lnTo>
                  <a:pt x="658749" y="794385"/>
                </a:lnTo>
                <a:lnTo>
                  <a:pt x="596519" y="799846"/>
                </a:lnTo>
                <a:lnTo>
                  <a:pt x="567944" y="799846"/>
                </a:lnTo>
                <a:lnTo>
                  <a:pt x="541020" y="796163"/>
                </a:lnTo>
                <a:lnTo>
                  <a:pt x="487299" y="785114"/>
                </a:lnTo>
                <a:lnTo>
                  <a:pt x="433451" y="768477"/>
                </a:lnTo>
                <a:lnTo>
                  <a:pt x="383159" y="748030"/>
                </a:lnTo>
                <a:lnTo>
                  <a:pt x="359537" y="735076"/>
                </a:lnTo>
                <a:lnTo>
                  <a:pt x="334391" y="722122"/>
                </a:lnTo>
                <a:lnTo>
                  <a:pt x="289052" y="692404"/>
                </a:lnTo>
                <a:lnTo>
                  <a:pt x="245364" y="661035"/>
                </a:lnTo>
                <a:lnTo>
                  <a:pt x="204978" y="625856"/>
                </a:lnTo>
                <a:lnTo>
                  <a:pt x="166370" y="592455"/>
                </a:lnTo>
                <a:lnTo>
                  <a:pt x="130937" y="557403"/>
                </a:lnTo>
                <a:lnTo>
                  <a:pt x="99060" y="524002"/>
                </a:lnTo>
                <a:lnTo>
                  <a:pt x="72136" y="492506"/>
                </a:lnTo>
                <a:lnTo>
                  <a:pt x="26797" y="436880"/>
                </a:lnTo>
                <a:lnTo>
                  <a:pt x="0" y="399923"/>
                </a:lnTo>
                <a:lnTo>
                  <a:pt x="26797" y="362839"/>
                </a:lnTo>
                <a:lnTo>
                  <a:pt x="72136" y="307340"/>
                </a:lnTo>
                <a:lnTo>
                  <a:pt x="99060" y="275844"/>
                </a:lnTo>
                <a:lnTo>
                  <a:pt x="130937" y="242443"/>
                </a:lnTo>
                <a:lnTo>
                  <a:pt x="166370" y="207264"/>
                </a:lnTo>
                <a:lnTo>
                  <a:pt x="204978" y="173990"/>
                </a:lnTo>
                <a:lnTo>
                  <a:pt x="245364" y="140716"/>
                </a:lnTo>
                <a:lnTo>
                  <a:pt x="289052" y="107315"/>
                </a:lnTo>
                <a:lnTo>
                  <a:pt x="334391" y="77724"/>
                </a:lnTo>
                <a:lnTo>
                  <a:pt x="359537" y="64770"/>
                </a:lnTo>
                <a:lnTo>
                  <a:pt x="383159" y="51816"/>
                </a:lnTo>
                <a:lnTo>
                  <a:pt x="433451" y="31368"/>
                </a:lnTo>
                <a:lnTo>
                  <a:pt x="487299" y="14731"/>
                </a:lnTo>
                <a:lnTo>
                  <a:pt x="541020" y="3556"/>
                </a:lnTo>
                <a:lnTo>
                  <a:pt x="567944" y="0"/>
                </a:lnTo>
                <a:lnTo>
                  <a:pt x="596519" y="0"/>
                </a:lnTo>
                <a:lnTo>
                  <a:pt x="658749" y="5461"/>
                </a:lnTo>
                <a:lnTo>
                  <a:pt x="719201" y="18415"/>
                </a:lnTo>
                <a:lnTo>
                  <a:pt x="776351" y="38862"/>
                </a:lnTo>
                <a:lnTo>
                  <a:pt x="831850" y="64770"/>
                </a:lnTo>
                <a:lnTo>
                  <a:pt x="883920" y="94361"/>
                </a:lnTo>
                <a:lnTo>
                  <a:pt x="930910" y="127635"/>
                </a:lnTo>
                <a:lnTo>
                  <a:pt x="976376" y="162941"/>
                </a:lnTo>
                <a:lnTo>
                  <a:pt x="1014984" y="198120"/>
                </a:lnTo>
                <a:lnTo>
                  <a:pt x="1048639" y="229616"/>
                </a:lnTo>
                <a:lnTo>
                  <a:pt x="1078865" y="260985"/>
                </a:lnTo>
                <a:lnTo>
                  <a:pt x="1105789" y="290576"/>
                </a:lnTo>
                <a:lnTo>
                  <a:pt x="1167892" y="366522"/>
                </a:lnTo>
                <a:lnTo>
                  <a:pt x="1193165" y="399923"/>
                </a:lnTo>
                <a:lnTo>
                  <a:pt x="1167892" y="433324"/>
                </a:lnTo>
                <a:lnTo>
                  <a:pt x="1129284" y="481330"/>
                </a:lnTo>
                <a:lnTo>
                  <a:pt x="1078865" y="538861"/>
                </a:lnTo>
                <a:lnTo>
                  <a:pt x="1048639" y="570230"/>
                </a:lnTo>
                <a:lnTo>
                  <a:pt x="1014984" y="60172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112264" y="2610739"/>
            <a:ext cx="222885" cy="245745"/>
          </a:xfrm>
          <a:custGeom>
            <a:avLst/>
            <a:gdLst/>
            <a:ahLst/>
            <a:cxnLst/>
            <a:rect l="l" t="t" r="r" b="b"/>
            <a:pathLst>
              <a:path w="222885" h="245744">
                <a:moveTo>
                  <a:pt x="0" y="122555"/>
                </a:moveTo>
                <a:lnTo>
                  <a:pt x="1778" y="109600"/>
                </a:lnTo>
                <a:lnTo>
                  <a:pt x="3429" y="98425"/>
                </a:lnTo>
                <a:lnTo>
                  <a:pt x="5080" y="85343"/>
                </a:lnTo>
                <a:lnTo>
                  <a:pt x="10160" y="74294"/>
                </a:lnTo>
                <a:lnTo>
                  <a:pt x="13462" y="64897"/>
                </a:lnTo>
                <a:lnTo>
                  <a:pt x="20319" y="53848"/>
                </a:lnTo>
                <a:lnTo>
                  <a:pt x="25273" y="44450"/>
                </a:lnTo>
                <a:lnTo>
                  <a:pt x="33655" y="37084"/>
                </a:lnTo>
                <a:lnTo>
                  <a:pt x="40512" y="27812"/>
                </a:lnTo>
                <a:lnTo>
                  <a:pt x="48894" y="22225"/>
                </a:lnTo>
                <a:lnTo>
                  <a:pt x="59055" y="14859"/>
                </a:lnTo>
                <a:lnTo>
                  <a:pt x="67437" y="11049"/>
                </a:lnTo>
                <a:lnTo>
                  <a:pt x="77597" y="5461"/>
                </a:lnTo>
                <a:lnTo>
                  <a:pt x="89281" y="3683"/>
                </a:lnTo>
                <a:lnTo>
                  <a:pt x="99441" y="1778"/>
                </a:lnTo>
                <a:lnTo>
                  <a:pt x="111252" y="0"/>
                </a:lnTo>
                <a:lnTo>
                  <a:pt x="123062" y="1778"/>
                </a:lnTo>
                <a:lnTo>
                  <a:pt x="133096" y="3683"/>
                </a:lnTo>
                <a:lnTo>
                  <a:pt x="144906" y="5461"/>
                </a:lnTo>
                <a:lnTo>
                  <a:pt x="155067" y="11049"/>
                </a:lnTo>
                <a:lnTo>
                  <a:pt x="163449" y="14859"/>
                </a:lnTo>
                <a:lnTo>
                  <a:pt x="173609" y="22225"/>
                </a:lnTo>
                <a:lnTo>
                  <a:pt x="181991" y="27812"/>
                </a:lnTo>
                <a:lnTo>
                  <a:pt x="188722" y="37084"/>
                </a:lnTo>
                <a:lnTo>
                  <a:pt x="197231" y="44450"/>
                </a:lnTo>
                <a:lnTo>
                  <a:pt x="202184" y="53848"/>
                </a:lnTo>
                <a:lnTo>
                  <a:pt x="208915" y="64897"/>
                </a:lnTo>
                <a:lnTo>
                  <a:pt x="212344" y="74294"/>
                </a:lnTo>
                <a:lnTo>
                  <a:pt x="217424" y="85343"/>
                </a:lnTo>
                <a:lnTo>
                  <a:pt x="219075" y="98425"/>
                </a:lnTo>
                <a:lnTo>
                  <a:pt x="220725" y="109600"/>
                </a:lnTo>
                <a:lnTo>
                  <a:pt x="222377" y="122555"/>
                </a:lnTo>
                <a:lnTo>
                  <a:pt x="220725" y="135636"/>
                </a:lnTo>
                <a:lnTo>
                  <a:pt x="219075" y="146685"/>
                </a:lnTo>
                <a:lnTo>
                  <a:pt x="217424" y="159766"/>
                </a:lnTo>
                <a:lnTo>
                  <a:pt x="212344" y="170942"/>
                </a:lnTo>
                <a:lnTo>
                  <a:pt x="208915" y="180212"/>
                </a:lnTo>
                <a:lnTo>
                  <a:pt x="202184" y="191262"/>
                </a:lnTo>
                <a:lnTo>
                  <a:pt x="197231" y="200660"/>
                </a:lnTo>
                <a:lnTo>
                  <a:pt x="188722" y="208025"/>
                </a:lnTo>
                <a:lnTo>
                  <a:pt x="181991" y="217297"/>
                </a:lnTo>
                <a:lnTo>
                  <a:pt x="173609" y="223012"/>
                </a:lnTo>
                <a:lnTo>
                  <a:pt x="163449" y="230378"/>
                </a:lnTo>
                <a:lnTo>
                  <a:pt x="155067" y="234061"/>
                </a:lnTo>
                <a:lnTo>
                  <a:pt x="144906" y="239649"/>
                </a:lnTo>
                <a:lnTo>
                  <a:pt x="133096" y="241554"/>
                </a:lnTo>
                <a:lnTo>
                  <a:pt x="123062" y="243331"/>
                </a:lnTo>
                <a:lnTo>
                  <a:pt x="111252" y="245237"/>
                </a:lnTo>
                <a:lnTo>
                  <a:pt x="99441" y="243331"/>
                </a:lnTo>
                <a:lnTo>
                  <a:pt x="89281" y="241554"/>
                </a:lnTo>
                <a:lnTo>
                  <a:pt x="77597" y="239649"/>
                </a:lnTo>
                <a:lnTo>
                  <a:pt x="67437" y="234061"/>
                </a:lnTo>
                <a:lnTo>
                  <a:pt x="59055" y="230378"/>
                </a:lnTo>
                <a:lnTo>
                  <a:pt x="48894" y="223012"/>
                </a:lnTo>
                <a:lnTo>
                  <a:pt x="40512" y="217297"/>
                </a:lnTo>
                <a:lnTo>
                  <a:pt x="33655" y="208025"/>
                </a:lnTo>
                <a:lnTo>
                  <a:pt x="25273" y="200660"/>
                </a:lnTo>
                <a:lnTo>
                  <a:pt x="20319" y="191262"/>
                </a:lnTo>
                <a:lnTo>
                  <a:pt x="13462" y="180212"/>
                </a:lnTo>
                <a:lnTo>
                  <a:pt x="10160" y="170942"/>
                </a:lnTo>
                <a:lnTo>
                  <a:pt x="5080" y="159766"/>
                </a:lnTo>
                <a:lnTo>
                  <a:pt x="3429" y="146685"/>
                </a:lnTo>
                <a:lnTo>
                  <a:pt x="1778" y="135636"/>
                </a:lnTo>
                <a:lnTo>
                  <a:pt x="0" y="122555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937130" y="2415667"/>
            <a:ext cx="574675" cy="633730"/>
          </a:xfrm>
          <a:custGeom>
            <a:avLst/>
            <a:gdLst/>
            <a:ahLst/>
            <a:cxnLst/>
            <a:rect l="l" t="t" r="r" b="b"/>
            <a:pathLst>
              <a:path w="574675" h="633730">
                <a:moveTo>
                  <a:pt x="0" y="316864"/>
                </a:moveTo>
                <a:lnTo>
                  <a:pt x="1650" y="285369"/>
                </a:lnTo>
                <a:lnTo>
                  <a:pt x="4952" y="253872"/>
                </a:lnTo>
                <a:lnTo>
                  <a:pt x="21843" y="192658"/>
                </a:lnTo>
                <a:lnTo>
                  <a:pt x="48641" y="138937"/>
                </a:lnTo>
                <a:lnTo>
                  <a:pt x="83946" y="92582"/>
                </a:lnTo>
                <a:lnTo>
                  <a:pt x="125983" y="53720"/>
                </a:lnTo>
                <a:lnTo>
                  <a:pt x="174625" y="24002"/>
                </a:lnTo>
                <a:lnTo>
                  <a:pt x="201549" y="14731"/>
                </a:lnTo>
                <a:lnTo>
                  <a:pt x="228345" y="5460"/>
                </a:lnTo>
                <a:lnTo>
                  <a:pt x="256920" y="1777"/>
                </a:lnTo>
                <a:lnTo>
                  <a:pt x="287146" y="0"/>
                </a:lnTo>
                <a:lnTo>
                  <a:pt x="344296" y="5460"/>
                </a:lnTo>
                <a:lnTo>
                  <a:pt x="399669" y="24002"/>
                </a:lnTo>
                <a:lnTo>
                  <a:pt x="448437" y="53720"/>
                </a:lnTo>
                <a:lnTo>
                  <a:pt x="490474" y="92582"/>
                </a:lnTo>
                <a:lnTo>
                  <a:pt x="525652" y="138937"/>
                </a:lnTo>
                <a:lnTo>
                  <a:pt x="552576" y="192658"/>
                </a:lnTo>
                <a:lnTo>
                  <a:pt x="569341" y="253872"/>
                </a:lnTo>
                <a:lnTo>
                  <a:pt x="574294" y="316864"/>
                </a:lnTo>
                <a:lnTo>
                  <a:pt x="569341" y="379856"/>
                </a:lnTo>
                <a:lnTo>
                  <a:pt x="552576" y="441070"/>
                </a:lnTo>
                <a:lnTo>
                  <a:pt x="525652" y="494791"/>
                </a:lnTo>
                <a:lnTo>
                  <a:pt x="490474" y="541146"/>
                </a:lnTo>
                <a:lnTo>
                  <a:pt x="448437" y="580008"/>
                </a:lnTo>
                <a:lnTo>
                  <a:pt x="399669" y="609600"/>
                </a:lnTo>
                <a:lnTo>
                  <a:pt x="344296" y="628269"/>
                </a:lnTo>
                <a:lnTo>
                  <a:pt x="287146" y="633730"/>
                </a:lnTo>
                <a:lnTo>
                  <a:pt x="228345" y="628269"/>
                </a:lnTo>
                <a:lnTo>
                  <a:pt x="174625" y="609600"/>
                </a:lnTo>
                <a:lnTo>
                  <a:pt x="125983" y="580008"/>
                </a:lnTo>
                <a:lnTo>
                  <a:pt x="83946" y="541146"/>
                </a:lnTo>
                <a:lnTo>
                  <a:pt x="48641" y="494791"/>
                </a:lnTo>
                <a:lnTo>
                  <a:pt x="21843" y="441070"/>
                </a:lnTo>
                <a:lnTo>
                  <a:pt x="4952" y="379856"/>
                </a:lnTo>
                <a:lnTo>
                  <a:pt x="0" y="316864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71272"/>
            <a:ext cx="9144000" cy="646430"/>
          </a:xfrm>
          <a:custGeom>
            <a:avLst/>
            <a:gdLst/>
            <a:ahLst/>
            <a:cxnLst/>
            <a:rect l="l" t="t" r="r" b="b"/>
            <a:pathLst>
              <a:path w="9144000" h="646430">
                <a:moveTo>
                  <a:pt x="0" y="646176"/>
                </a:moveTo>
                <a:lnTo>
                  <a:pt x="9144000" y="646176"/>
                </a:lnTo>
                <a:lnTo>
                  <a:pt x="9144000" y="0"/>
                </a:lnTo>
                <a:lnTo>
                  <a:pt x="0" y="0"/>
                </a:lnTo>
                <a:lnTo>
                  <a:pt x="0" y="646176"/>
                </a:lnTo>
                <a:close/>
              </a:path>
            </a:pathLst>
          </a:custGeom>
          <a:solidFill>
            <a:srgbClr val="49B4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23309" y="292100"/>
            <a:ext cx="189738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5">
                <a:solidFill>
                  <a:srgbClr val="FFFFFF"/>
                </a:solidFill>
                <a:latin typeface="Arial"/>
                <a:cs typeface="Arial"/>
              </a:rPr>
              <a:t>Websites</a:t>
            </a:r>
            <a:endParaRPr sz="36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117975" y="1483677"/>
          <a:ext cx="7454265" cy="2153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94200"/>
                <a:gridCol w="3060700"/>
              </a:tblGrid>
              <a:tr h="523127">
                <a:tc>
                  <a:txBody>
                    <a:bodyPr/>
                    <a:lstStyle/>
                    <a:p>
                      <a:pPr marL="53340" marR="311213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>
                          <a:latin typeface="Arial"/>
                          <a:cs typeface="Arial"/>
                        </a:rPr>
                        <a:t>.ac.uk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33020">
                    <a:lnT w="9525">
                      <a:solidFill>
                        <a:srgbClr val="DDDDDD"/>
                      </a:solidFill>
                      <a:prstDash val="solid"/>
                    </a:lnT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58229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">
                          <a:latin typeface="Arial"/>
                          <a:cs typeface="Arial"/>
                        </a:rPr>
                        <a:t>a UK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university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33020">
                    <a:lnT w="9525">
                      <a:solidFill>
                        <a:srgbClr val="DDDDDD"/>
                      </a:solidFill>
                      <a:prstDash val="solid"/>
                    </a:lnT>
                    <a:solidFill>
                      <a:srgbClr val="F5F5F5"/>
                    </a:solidFill>
                  </a:tcPr>
                </a:tc>
              </a:tr>
              <a:tr h="904987">
                <a:tc>
                  <a:txBody>
                    <a:bodyPr/>
                    <a:lstStyle/>
                    <a:p>
                      <a:pPr>
                        <a:lnSpc>
                          <a:spcPts val="1775"/>
                        </a:lnSpc>
                        <a:tabLst>
                          <a:tab pos="4388485" algn="l"/>
                        </a:tabLst>
                      </a:pPr>
                      <a:r>
                        <a:rPr dirty="0" u="sng" sz="1600">
                          <a:uFill>
                            <a:solidFill>
                              <a:srgbClr val="DDDDDD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dirty="0" u="sng" sz="1600">
                          <a:uFill>
                            <a:solidFill>
                              <a:srgbClr val="DDDDDD"/>
                            </a:solidFill>
                          </a:uFill>
                          <a:latin typeface="Arial"/>
                          <a:cs typeface="Arial"/>
                        </a:rPr>
                        <a:t>	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53340" marR="3112135">
                        <a:lnSpc>
                          <a:spcPts val="1910"/>
                        </a:lnSpc>
                      </a:pPr>
                      <a:r>
                        <a:rPr dirty="0" sz="1600" spc="-10">
                          <a:latin typeface="Arial"/>
                          <a:cs typeface="Arial"/>
                        </a:rPr>
                        <a:t>.edu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582295">
                        <a:lnSpc>
                          <a:spcPct val="100000"/>
                        </a:lnSpc>
                      </a:pPr>
                      <a:r>
                        <a:rPr dirty="0" sz="1600" spc="-5">
                          <a:latin typeface="Arial"/>
                          <a:cs typeface="Arial"/>
                        </a:rPr>
                        <a:t>an American</a:t>
                      </a:r>
                      <a:r>
                        <a:rPr dirty="0" sz="1600" spc="-9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university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</a:tr>
              <a:tr h="720725">
                <a:tc>
                  <a:txBody>
                    <a:bodyPr/>
                    <a:lstStyle/>
                    <a:p>
                      <a:pPr marL="53340" marR="31121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20">
                          <a:latin typeface="Arial"/>
                          <a:cs typeface="Arial"/>
                        </a:rPr>
                        <a:t>.gov.uk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33655">
                    <a:lnT w="9525">
                      <a:solidFill>
                        <a:srgbClr val="DDDDDD"/>
                      </a:solidFill>
                      <a:prstDash val="solid"/>
                    </a:lnT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58229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">
                          <a:latin typeface="Arial"/>
                          <a:cs typeface="Arial"/>
                        </a:rPr>
                        <a:t>the UK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government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33655">
                    <a:lnT w="9525">
                      <a:solidFill>
                        <a:srgbClr val="DDDDDD"/>
                      </a:solidFill>
                      <a:prstDash val="solid"/>
                    </a:lnT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371652" y="1127658"/>
            <a:ext cx="2705735" cy="25869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48615">
              <a:lnSpc>
                <a:spcPct val="150000"/>
              </a:lnSpc>
              <a:spcBef>
                <a:spcPts val="100"/>
              </a:spcBef>
            </a:pPr>
            <a:r>
              <a:rPr dirty="0" sz="1600" spc="-5">
                <a:latin typeface="Arial"/>
                <a:cs typeface="Arial"/>
              </a:rPr>
              <a:t>Library Databases  Organisations  Government Departments  Regulators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50000"/>
              </a:lnSpc>
              <a:spcBef>
                <a:spcPts val="5"/>
              </a:spcBef>
            </a:pPr>
            <a:r>
              <a:rPr dirty="0" sz="1600" spc="-5">
                <a:latin typeface="Arial"/>
                <a:cs typeface="Arial"/>
              </a:rPr>
              <a:t>Independent, statutory bodies  Institutes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1600" spc="-5">
                <a:latin typeface="Arial"/>
                <a:cs typeface="Arial"/>
              </a:rPr>
              <a:t>Companies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4416552"/>
            <a:ext cx="9144000" cy="523240"/>
          </a:xfrm>
          <a:custGeom>
            <a:avLst/>
            <a:gdLst/>
            <a:ahLst/>
            <a:cxnLst/>
            <a:rect l="l" t="t" r="r" b="b"/>
            <a:pathLst>
              <a:path w="9144000" h="523239">
                <a:moveTo>
                  <a:pt x="0" y="522732"/>
                </a:moveTo>
                <a:lnTo>
                  <a:pt x="9144000" y="522732"/>
                </a:lnTo>
                <a:lnTo>
                  <a:pt x="9144000" y="0"/>
                </a:lnTo>
                <a:lnTo>
                  <a:pt x="0" y="0"/>
                </a:lnTo>
                <a:lnTo>
                  <a:pt x="0" y="522732"/>
                </a:lnTo>
                <a:close/>
              </a:path>
            </a:pathLst>
          </a:custGeom>
          <a:solidFill>
            <a:srgbClr val="74C5B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925317" y="4438294"/>
            <a:ext cx="3294379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latin typeface="Bookman Old Style"/>
                <a:cs typeface="Bookman Old Style"/>
              </a:rPr>
              <a:t>Apply </a:t>
            </a:r>
            <a:r>
              <a:rPr dirty="0" sz="2800" spc="-10" b="1" i="1">
                <a:latin typeface="Bookman Old Style"/>
                <a:cs typeface="Bookman Old Style"/>
              </a:rPr>
              <a:t>CRAAP</a:t>
            </a:r>
            <a:r>
              <a:rPr dirty="0" sz="2800" spc="-60" b="1" i="1">
                <a:latin typeface="Bookman Old Style"/>
                <a:cs typeface="Bookman Old Style"/>
              </a:rPr>
              <a:t> </a:t>
            </a:r>
            <a:r>
              <a:rPr dirty="0" sz="2800" spc="-5" b="1" i="1">
                <a:latin typeface="Bookman Old Style"/>
                <a:cs typeface="Bookman Old Style"/>
              </a:rPr>
              <a:t>test</a:t>
            </a:r>
            <a:endParaRPr sz="2800">
              <a:latin typeface="Bookman Old Style"/>
              <a:cs typeface="Bookman Old Styl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24770" y="2708301"/>
            <a:ext cx="1849120" cy="1994535"/>
          </a:xfrm>
          <a:custGeom>
            <a:avLst/>
            <a:gdLst/>
            <a:ahLst/>
            <a:cxnLst/>
            <a:rect l="l" t="t" r="r" b="b"/>
            <a:pathLst>
              <a:path w="1849120" h="1994535">
                <a:moveTo>
                  <a:pt x="915704" y="0"/>
                </a:moveTo>
                <a:lnTo>
                  <a:pt x="871377" y="1703"/>
                </a:lnTo>
                <a:lnTo>
                  <a:pt x="827170" y="5540"/>
                </a:lnTo>
                <a:lnTo>
                  <a:pt x="783167" y="11505"/>
                </a:lnTo>
                <a:lnTo>
                  <a:pt x="739449" y="19593"/>
                </a:lnTo>
                <a:lnTo>
                  <a:pt x="696098" y="29798"/>
                </a:lnTo>
                <a:lnTo>
                  <a:pt x="653196" y="42116"/>
                </a:lnTo>
                <a:lnTo>
                  <a:pt x="610825" y="56541"/>
                </a:lnTo>
                <a:lnTo>
                  <a:pt x="569066" y="73068"/>
                </a:lnTo>
                <a:lnTo>
                  <a:pt x="528003" y="91693"/>
                </a:lnTo>
                <a:lnTo>
                  <a:pt x="487717" y="112409"/>
                </a:lnTo>
                <a:lnTo>
                  <a:pt x="448290" y="135212"/>
                </a:lnTo>
                <a:lnTo>
                  <a:pt x="409804" y="160097"/>
                </a:lnTo>
                <a:lnTo>
                  <a:pt x="372341" y="187059"/>
                </a:lnTo>
                <a:lnTo>
                  <a:pt x="335983" y="216092"/>
                </a:lnTo>
                <a:lnTo>
                  <a:pt x="300812" y="247191"/>
                </a:lnTo>
                <a:lnTo>
                  <a:pt x="266910" y="280352"/>
                </a:lnTo>
                <a:lnTo>
                  <a:pt x="234359" y="315568"/>
                </a:lnTo>
                <a:lnTo>
                  <a:pt x="203603" y="352382"/>
                </a:lnTo>
                <a:lnTo>
                  <a:pt x="175030" y="390306"/>
                </a:lnTo>
                <a:lnTo>
                  <a:pt x="148634" y="429258"/>
                </a:lnTo>
                <a:lnTo>
                  <a:pt x="124410" y="469155"/>
                </a:lnTo>
                <a:lnTo>
                  <a:pt x="102355" y="509915"/>
                </a:lnTo>
                <a:lnTo>
                  <a:pt x="82462" y="551453"/>
                </a:lnTo>
                <a:lnTo>
                  <a:pt x="64729" y="593689"/>
                </a:lnTo>
                <a:lnTo>
                  <a:pt x="49149" y="636537"/>
                </a:lnTo>
                <a:lnTo>
                  <a:pt x="35718" y="679917"/>
                </a:lnTo>
                <a:lnTo>
                  <a:pt x="24431" y="723745"/>
                </a:lnTo>
                <a:lnTo>
                  <a:pt x="15284" y="767937"/>
                </a:lnTo>
                <a:lnTo>
                  <a:pt x="8272" y="812412"/>
                </a:lnTo>
                <a:lnTo>
                  <a:pt x="3391" y="857087"/>
                </a:lnTo>
                <a:lnTo>
                  <a:pt x="635" y="901877"/>
                </a:lnTo>
                <a:lnTo>
                  <a:pt x="0" y="946702"/>
                </a:lnTo>
                <a:lnTo>
                  <a:pt x="1481" y="991478"/>
                </a:lnTo>
                <a:lnTo>
                  <a:pt x="5073" y="1036121"/>
                </a:lnTo>
                <a:lnTo>
                  <a:pt x="10772" y="1080550"/>
                </a:lnTo>
                <a:lnTo>
                  <a:pt x="18573" y="1124682"/>
                </a:lnTo>
                <a:lnTo>
                  <a:pt x="28472" y="1168432"/>
                </a:lnTo>
                <a:lnTo>
                  <a:pt x="40463" y="1211720"/>
                </a:lnTo>
                <a:lnTo>
                  <a:pt x="54543" y="1254461"/>
                </a:lnTo>
                <a:lnTo>
                  <a:pt x="70705" y="1296574"/>
                </a:lnTo>
                <a:lnTo>
                  <a:pt x="88946" y="1337974"/>
                </a:lnTo>
                <a:lnTo>
                  <a:pt x="109261" y="1378580"/>
                </a:lnTo>
                <a:lnTo>
                  <a:pt x="131645" y="1418309"/>
                </a:lnTo>
                <a:lnTo>
                  <a:pt x="156093" y="1457077"/>
                </a:lnTo>
                <a:lnTo>
                  <a:pt x="182601" y="1494801"/>
                </a:lnTo>
                <a:lnTo>
                  <a:pt x="211164" y="1531400"/>
                </a:lnTo>
                <a:lnTo>
                  <a:pt x="241778" y="1566790"/>
                </a:lnTo>
                <a:lnTo>
                  <a:pt x="274437" y="1600888"/>
                </a:lnTo>
                <a:lnTo>
                  <a:pt x="309136" y="1633612"/>
                </a:lnTo>
                <a:lnTo>
                  <a:pt x="302113" y="1994381"/>
                </a:lnTo>
                <a:lnTo>
                  <a:pt x="612362" y="1814231"/>
                </a:lnTo>
                <a:lnTo>
                  <a:pt x="1227556" y="1814231"/>
                </a:lnTo>
                <a:lnTo>
                  <a:pt x="1264118" y="1800539"/>
                </a:lnTo>
                <a:lnTo>
                  <a:pt x="1307520" y="1781702"/>
                </a:lnTo>
                <a:lnTo>
                  <a:pt x="1350010" y="1760612"/>
                </a:lnTo>
                <a:lnTo>
                  <a:pt x="1391496" y="1737294"/>
                </a:lnTo>
                <a:lnTo>
                  <a:pt x="1431885" y="1711772"/>
                </a:lnTo>
                <a:lnTo>
                  <a:pt x="1471086" y="1684071"/>
                </a:lnTo>
                <a:lnTo>
                  <a:pt x="1509007" y="1654214"/>
                </a:lnTo>
                <a:lnTo>
                  <a:pt x="1545555" y="1622225"/>
                </a:lnTo>
                <a:lnTo>
                  <a:pt x="1580637" y="1588130"/>
                </a:lnTo>
                <a:lnTo>
                  <a:pt x="1614163" y="1551951"/>
                </a:lnTo>
                <a:lnTo>
                  <a:pt x="1644920" y="1515132"/>
                </a:lnTo>
                <a:lnTo>
                  <a:pt x="1673494" y="1477202"/>
                </a:lnTo>
                <a:lnTo>
                  <a:pt x="1699890" y="1438245"/>
                </a:lnTo>
                <a:lnTo>
                  <a:pt x="1724114" y="1398343"/>
                </a:lnTo>
                <a:lnTo>
                  <a:pt x="1746170" y="1357580"/>
                </a:lnTo>
                <a:lnTo>
                  <a:pt x="1766062" y="1316038"/>
                </a:lnTo>
                <a:lnTo>
                  <a:pt x="1783795" y="1273799"/>
                </a:lnTo>
                <a:lnTo>
                  <a:pt x="1799375" y="1230948"/>
                </a:lnTo>
                <a:lnTo>
                  <a:pt x="1812805" y="1187566"/>
                </a:lnTo>
                <a:lnTo>
                  <a:pt x="1824091" y="1143736"/>
                </a:lnTo>
                <a:lnTo>
                  <a:pt x="1833236" y="1099542"/>
                </a:lnTo>
                <a:lnTo>
                  <a:pt x="1840247" y="1055065"/>
                </a:lnTo>
                <a:lnTo>
                  <a:pt x="1845127" y="1010390"/>
                </a:lnTo>
                <a:lnTo>
                  <a:pt x="1847882" y="965599"/>
                </a:lnTo>
                <a:lnTo>
                  <a:pt x="1848516" y="920774"/>
                </a:lnTo>
                <a:lnTo>
                  <a:pt x="1847033" y="875998"/>
                </a:lnTo>
                <a:lnTo>
                  <a:pt x="1843439" y="831355"/>
                </a:lnTo>
                <a:lnTo>
                  <a:pt x="1837739" y="786927"/>
                </a:lnTo>
                <a:lnTo>
                  <a:pt x="1829936" y="742797"/>
                </a:lnTo>
                <a:lnTo>
                  <a:pt x="1820036" y="699047"/>
                </a:lnTo>
                <a:lnTo>
                  <a:pt x="1808043" y="655762"/>
                </a:lnTo>
                <a:lnTo>
                  <a:pt x="1793962" y="613022"/>
                </a:lnTo>
                <a:lnTo>
                  <a:pt x="1777798" y="570912"/>
                </a:lnTo>
                <a:lnTo>
                  <a:pt x="1759556" y="529514"/>
                </a:lnTo>
                <a:lnTo>
                  <a:pt x="1739240" y="488911"/>
                </a:lnTo>
                <a:lnTo>
                  <a:pt x="1716855" y="449186"/>
                </a:lnTo>
                <a:lnTo>
                  <a:pt x="1692406" y="410421"/>
                </a:lnTo>
                <a:lnTo>
                  <a:pt x="1665897" y="372700"/>
                </a:lnTo>
                <a:lnTo>
                  <a:pt x="1637333" y="336105"/>
                </a:lnTo>
                <a:lnTo>
                  <a:pt x="1606719" y="300720"/>
                </a:lnTo>
                <a:lnTo>
                  <a:pt x="1574060" y="266626"/>
                </a:lnTo>
                <a:lnTo>
                  <a:pt x="1539360" y="233907"/>
                </a:lnTo>
                <a:lnTo>
                  <a:pt x="1503059" y="202998"/>
                </a:lnTo>
                <a:lnTo>
                  <a:pt x="1465650" y="174299"/>
                </a:lnTo>
                <a:lnTo>
                  <a:pt x="1427213" y="147805"/>
                </a:lnTo>
                <a:lnTo>
                  <a:pt x="1387831" y="123511"/>
                </a:lnTo>
                <a:lnTo>
                  <a:pt x="1347585" y="101412"/>
                </a:lnTo>
                <a:lnTo>
                  <a:pt x="1306559" y="81502"/>
                </a:lnTo>
                <a:lnTo>
                  <a:pt x="1264834" y="63777"/>
                </a:lnTo>
                <a:lnTo>
                  <a:pt x="1222491" y="48231"/>
                </a:lnTo>
                <a:lnTo>
                  <a:pt x="1179614" y="34859"/>
                </a:lnTo>
                <a:lnTo>
                  <a:pt x="1136283" y="23657"/>
                </a:lnTo>
                <a:lnTo>
                  <a:pt x="1092581" y="14618"/>
                </a:lnTo>
                <a:lnTo>
                  <a:pt x="1048590" y="7738"/>
                </a:lnTo>
                <a:lnTo>
                  <a:pt x="1004393" y="3012"/>
                </a:lnTo>
                <a:lnTo>
                  <a:pt x="960070" y="434"/>
                </a:lnTo>
                <a:lnTo>
                  <a:pt x="915704" y="0"/>
                </a:lnTo>
                <a:close/>
              </a:path>
              <a:path w="1849120" h="1994535">
                <a:moveTo>
                  <a:pt x="1227556" y="1814231"/>
                </a:moveTo>
                <a:lnTo>
                  <a:pt x="612362" y="1814231"/>
                </a:lnTo>
                <a:lnTo>
                  <a:pt x="658852" y="1829465"/>
                </a:lnTo>
                <a:lnTo>
                  <a:pt x="705720" y="1842108"/>
                </a:lnTo>
                <a:lnTo>
                  <a:pt x="752875" y="1852184"/>
                </a:lnTo>
                <a:lnTo>
                  <a:pt x="800224" y="1859718"/>
                </a:lnTo>
                <a:lnTo>
                  <a:pt x="847675" y="1864733"/>
                </a:lnTo>
                <a:lnTo>
                  <a:pt x="895136" y="1867254"/>
                </a:lnTo>
                <a:lnTo>
                  <a:pt x="942515" y="1867306"/>
                </a:lnTo>
                <a:lnTo>
                  <a:pt x="989719" y="1864911"/>
                </a:lnTo>
                <a:lnTo>
                  <a:pt x="1036657" y="1860095"/>
                </a:lnTo>
                <a:lnTo>
                  <a:pt x="1083236" y="1852882"/>
                </a:lnTo>
                <a:lnTo>
                  <a:pt x="1129363" y="1843296"/>
                </a:lnTo>
                <a:lnTo>
                  <a:pt x="1174948" y="1831360"/>
                </a:lnTo>
                <a:lnTo>
                  <a:pt x="1219897" y="1817100"/>
                </a:lnTo>
                <a:lnTo>
                  <a:pt x="1227556" y="1814231"/>
                </a:lnTo>
                <a:close/>
              </a:path>
            </a:pathLst>
          </a:custGeom>
          <a:solidFill>
            <a:srgbClr val="F66F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58744" y="3894226"/>
            <a:ext cx="168719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210" b="1">
                <a:latin typeface="Gill Sans MT"/>
                <a:cs typeface="Gill Sans MT"/>
              </a:rPr>
              <a:t>FINDit</a:t>
            </a:r>
            <a:endParaRPr sz="440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59868" y="1891659"/>
            <a:ext cx="1769745" cy="1912620"/>
          </a:xfrm>
          <a:custGeom>
            <a:avLst/>
            <a:gdLst/>
            <a:ahLst/>
            <a:cxnLst/>
            <a:rect l="l" t="t" r="r" b="b"/>
            <a:pathLst>
              <a:path w="1769745" h="1912620">
                <a:moveTo>
                  <a:pt x="1488976" y="1742572"/>
                </a:moveTo>
                <a:lnTo>
                  <a:pt x="1195168" y="1742572"/>
                </a:lnTo>
                <a:lnTo>
                  <a:pt x="1494634" y="1912498"/>
                </a:lnTo>
                <a:lnTo>
                  <a:pt x="1488976" y="1742572"/>
                </a:lnTo>
                <a:close/>
              </a:path>
              <a:path w="1769745" h="1912620">
                <a:moveTo>
                  <a:pt x="877545" y="0"/>
                </a:moveTo>
                <a:lnTo>
                  <a:pt x="832254" y="1193"/>
                </a:lnTo>
                <a:lnTo>
                  <a:pt x="787054" y="4732"/>
                </a:lnTo>
                <a:lnTo>
                  <a:pt x="742041" y="10624"/>
                </a:lnTo>
                <a:lnTo>
                  <a:pt x="697309" y="18872"/>
                </a:lnTo>
                <a:lnTo>
                  <a:pt x="652955" y="29481"/>
                </a:lnTo>
                <a:lnTo>
                  <a:pt x="609074" y="42456"/>
                </a:lnTo>
                <a:lnTo>
                  <a:pt x="565761" y="57803"/>
                </a:lnTo>
                <a:lnTo>
                  <a:pt x="523111" y="75525"/>
                </a:lnTo>
                <a:lnTo>
                  <a:pt x="481219" y="95629"/>
                </a:lnTo>
                <a:lnTo>
                  <a:pt x="440182" y="118119"/>
                </a:lnTo>
                <a:lnTo>
                  <a:pt x="400095" y="142999"/>
                </a:lnTo>
                <a:lnTo>
                  <a:pt x="361052" y="170275"/>
                </a:lnTo>
                <a:lnTo>
                  <a:pt x="323150" y="199952"/>
                </a:lnTo>
                <a:lnTo>
                  <a:pt x="286483" y="232034"/>
                </a:lnTo>
                <a:lnTo>
                  <a:pt x="252686" y="264955"/>
                </a:lnTo>
                <a:lnTo>
                  <a:pt x="220990" y="299260"/>
                </a:lnTo>
                <a:lnTo>
                  <a:pt x="191400" y="334860"/>
                </a:lnTo>
                <a:lnTo>
                  <a:pt x="163918" y="371668"/>
                </a:lnTo>
                <a:lnTo>
                  <a:pt x="138549" y="409595"/>
                </a:lnTo>
                <a:lnTo>
                  <a:pt x="115297" y="448554"/>
                </a:lnTo>
                <a:lnTo>
                  <a:pt x="94165" y="488458"/>
                </a:lnTo>
                <a:lnTo>
                  <a:pt x="75156" y="529218"/>
                </a:lnTo>
                <a:lnTo>
                  <a:pt x="58276" y="570748"/>
                </a:lnTo>
                <a:lnTo>
                  <a:pt x="43526" y="612958"/>
                </a:lnTo>
                <a:lnTo>
                  <a:pt x="30912" y="655761"/>
                </a:lnTo>
                <a:lnTo>
                  <a:pt x="20437" y="699070"/>
                </a:lnTo>
                <a:lnTo>
                  <a:pt x="12104" y="742797"/>
                </a:lnTo>
                <a:lnTo>
                  <a:pt x="5918" y="786854"/>
                </a:lnTo>
                <a:lnTo>
                  <a:pt x="1882" y="831153"/>
                </a:lnTo>
                <a:lnTo>
                  <a:pt x="0" y="875606"/>
                </a:lnTo>
                <a:lnTo>
                  <a:pt x="275" y="920126"/>
                </a:lnTo>
                <a:lnTo>
                  <a:pt x="2711" y="964626"/>
                </a:lnTo>
                <a:lnTo>
                  <a:pt x="7313" y="1009016"/>
                </a:lnTo>
                <a:lnTo>
                  <a:pt x="14083" y="1053210"/>
                </a:lnTo>
                <a:lnTo>
                  <a:pt x="23025" y="1097120"/>
                </a:lnTo>
                <a:lnTo>
                  <a:pt x="34144" y="1140657"/>
                </a:lnTo>
                <a:lnTo>
                  <a:pt x="47443" y="1183735"/>
                </a:lnTo>
                <a:lnTo>
                  <a:pt x="62926" y="1226265"/>
                </a:lnTo>
                <a:lnTo>
                  <a:pt x="80599" y="1268166"/>
                </a:lnTo>
                <a:lnTo>
                  <a:pt x="100457" y="1309332"/>
                </a:lnTo>
                <a:lnTo>
                  <a:pt x="122513" y="1349692"/>
                </a:lnTo>
                <a:lnTo>
                  <a:pt x="146768" y="1389155"/>
                </a:lnTo>
                <a:lnTo>
                  <a:pt x="173226" y="1427630"/>
                </a:lnTo>
                <a:lnTo>
                  <a:pt x="201889" y="1465032"/>
                </a:lnTo>
                <a:lnTo>
                  <a:pt x="232762" y="1501272"/>
                </a:lnTo>
                <a:lnTo>
                  <a:pt x="266845" y="1537236"/>
                </a:lnTo>
                <a:lnTo>
                  <a:pt x="302523" y="1570989"/>
                </a:lnTo>
                <a:lnTo>
                  <a:pt x="339696" y="1602507"/>
                </a:lnTo>
                <a:lnTo>
                  <a:pt x="378262" y="1631762"/>
                </a:lnTo>
                <a:lnTo>
                  <a:pt x="418120" y="1658730"/>
                </a:lnTo>
                <a:lnTo>
                  <a:pt x="459169" y="1683386"/>
                </a:lnTo>
                <a:lnTo>
                  <a:pt x="501307" y="1705704"/>
                </a:lnTo>
                <a:lnTo>
                  <a:pt x="544432" y="1725658"/>
                </a:lnTo>
                <a:lnTo>
                  <a:pt x="588444" y="1743223"/>
                </a:lnTo>
                <a:lnTo>
                  <a:pt x="633277" y="1758383"/>
                </a:lnTo>
                <a:lnTo>
                  <a:pt x="678723" y="1771084"/>
                </a:lnTo>
                <a:lnTo>
                  <a:pt x="724786" y="1781329"/>
                </a:lnTo>
                <a:lnTo>
                  <a:pt x="771331" y="1789083"/>
                </a:lnTo>
                <a:lnTo>
                  <a:pt x="818256" y="1794320"/>
                </a:lnTo>
                <a:lnTo>
                  <a:pt x="865459" y="1797016"/>
                </a:lnTo>
                <a:lnTo>
                  <a:pt x="912839" y="1797144"/>
                </a:lnTo>
                <a:lnTo>
                  <a:pt x="960296" y="1794679"/>
                </a:lnTo>
                <a:lnTo>
                  <a:pt x="1007726" y="1789597"/>
                </a:lnTo>
                <a:lnTo>
                  <a:pt x="1055030" y="1781870"/>
                </a:lnTo>
                <a:lnTo>
                  <a:pt x="1102106" y="1771474"/>
                </a:lnTo>
                <a:lnTo>
                  <a:pt x="1148882" y="1758373"/>
                </a:lnTo>
                <a:lnTo>
                  <a:pt x="1195168" y="1742572"/>
                </a:lnTo>
                <a:lnTo>
                  <a:pt x="1488976" y="1742572"/>
                </a:lnTo>
                <a:lnTo>
                  <a:pt x="1483077" y="1565407"/>
                </a:lnTo>
                <a:lnTo>
                  <a:pt x="1516871" y="1532474"/>
                </a:lnTo>
                <a:lnTo>
                  <a:pt x="1548564" y="1498159"/>
                </a:lnTo>
                <a:lnTo>
                  <a:pt x="1578152" y="1462551"/>
                </a:lnTo>
                <a:lnTo>
                  <a:pt x="1605631" y="1425736"/>
                </a:lnTo>
                <a:lnTo>
                  <a:pt x="1630998" y="1387802"/>
                </a:lnTo>
                <a:lnTo>
                  <a:pt x="1654249" y="1348838"/>
                </a:lnTo>
                <a:lnTo>
                  <a:pt x="1675380" y="1308930"/>
                </a:lnTo>
                <a:lnTo>
                  <a:pt x="1694390" y="1268160"/>
                </a:lnTo>
                <a:lnTo>
                  <a:pt x="1711268" y="1226635"/>
                </a:lnTo>
                <a:lnTo>
                  <a:pt x="1726017" y="1184423"/>
                </a:lnTo>
                <a:lnTo>
                  <a:pt x="1738631" y="1141618"/>
                </a:lnTo>
                <a:lnTo>
                  <a:pt x="1749107" y="1098308"/>
                </a:lnTo>
                <a:lnTo>
                  <a:pt x="1757440" y="1054581"/>
                </a:lnTo>
                <a:lnTo>
                  <a:pt x="1763627" y="1010524"/>
                </a:lnTo>
                <a:lnTo>
                  <a:pt x="1767664" y="966225"/>
                </a:lnTo>
                <a:lnTo>
                  <a:pt x="1769547" y="921771"/>
                </a:lnTo>
                <a:lnTo>
                  <a:pt x="1769273" y="877251"/>
                </a:lnTo>
                <a:lnTo>
                  <a:pt x="1766838" y="832752"/>
                </a:lnTo>
                <a:lnTo>
                  <a:pt x="1762237" y="788361"/>
                </a:lnTo>
                <a:lnTo>
                  <a:pt x="1755468" y="744166"/>
                </a:lnTo>
                <a:lnTo>
                  <a:pt x="1746527" y="700255"/>
                </a:lnTo>
                <a:lnTo>
                  <a:pt x="1735409" y="656716"/>
                </a:lnTo>
                <a:lnTo>
                  <a:pt x="1722111" y="613635"/>
                </a:lnTo>
                <a:lnTo>
                  <a:pt x="1706630" y="571102"/>
                </a:lnTo>
                <a:lnTo>
                  <a:pt x="1688961" y="529203"/>
                </a:lnTo>
                <a:lnTo>
                  <a:pt x="1669101" y="488026"/>
                </a:lnTo>
                <a:lnTo>
                  <a:pt x="1647045" y="447659"/>
                </a:lnTo>
                <a:lnTo>
                  <a:pt x="1622791" y="408190"/>
                </a:lnTo>
                <a:lnTo>
                  <a:pt x="1596334" y="369705"/>
                </a:lnTo>
                <a:lnTo>
                  <a:pt x="1567671" y="332293"/>
                </a:lnTo>
                <a:lnTo>
                  <a:pt x="1536798" y="296042"/>
                </a:lnTo>
                <a:lnTo>
                  <a:pt x="1503016" y="260357"/>
                </a:lnTo>
                <a:lnTo>
                  <a:pt x="1467800" y="226940"/>
                </a:lnTo>
                <a:lnTo>
                  <a:pt x="1431245" y="195796"/>
                </a:lnTo>
                <a:lnTo>
                  <a:pt x="1393445" y="166930"/>
                </a:lnTo>
                <a:lnTo>
                  <a:pt x="1354497" y="140347"/>
                </a:lnTo>
                <a:lnTo>
                  <a:pt x="1314496" y="116052"/>
                </a:lnTo>
                <a:lnTo>
                  <a:pt x="1273538" y="94049"/>
                </a:lnTo>
                <a:lnTo>
                  <a:pt x="1231717" y="74343"/>
                </a:lnTo>
                <a:lnTo>
                  <a:pt x="1189128" y="56940"/>
                </a:lnTo>
                <a:lnTo>
                  <a:pt x="1145869" y="41844"/>
                </a:lnTo>
                <a:lnTo>
                  <a:pt x="1102033" y="29061"/>
                </a:lnTo>
                <a:lnTo>
                  <a:pt x="1057716" y="18595"/>
                </a:lnTo>
                <a:lnTo>
                  <a:pt x="1013013" y="10451"/>
                </a:lnTo>
                <a:lnTo>
                  <a:pt x="968020" y="4633"/>
                </a:lnTo>
                <a:lnTo>
                  <a:pt x="922833" y="1148"/>
                </a:lnTo>
                <a:lnTo>
                  <a:pt x="877545" y="0"/>
                </a:lnTo>
                <a:close/>
              </a:path>
            </a:pathLst>
          </a:custGeom>
          <a:solidFill>
            <a:srgbClr val="FFA300">
              <a:alpha val="7137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27758" y="2333370"/>
            <a:ext cx="1193165" cy="800100"/>
          </a:xfrm>
          <a:custGeom>
            <a:avLst/>
            <a:gdLst/>
            <a:ahLst/>
            <a:cxnLst/>
            <a:rect l="l" t="t" r="r" b="b"/>
            <a:pathLst>
              <a:path w="1193164" h="800100">
                <a:moveTo>
                  <a:pt x="1014984" y="601726"/>
                </a:moveTo>
                <a:lnTo>
                  <a:pt x="976376" y="636905"/>
                </a:lnTo>
                <a:lnTo>
                  <a:pt x="930910" y="672211"/>
                </a:lnTo>
                <a:lnTo>
                  <a:pt x="883920" y="705485"/>
                </a:lnTo>
                <a:lnTo>
                  <a:pt x="831850" y="735076"/>
                </a:lnTo>
                <a:lnTo>
                  <a:pt x="776351" y="760984"/>
                </a:lnTo>
                <a:lnTo>
                  <a:pt x="719201" y="781304"/>
                </a:lnTo>
                <a:lnTo>
                  <a:pt x="658749" y="794385"/>
                </a:lnTo>
                <a:lnTo>
                  <a:pt x="596519" y="799846"/>
                </a:lnTo>
                <a:lnTo>
                  <a:pt x="567944" y="799846"/>
                </a:lnTo>
                <a:lnTo>
                  <a:pt x="541020" y="796163"/>
                </a:lnTo>
                <a:lnTo>
                  <a:pt x="487299" y="785114"/>
                </a:lnTo>
                <a:lnTo>
                  <a:pt x="433451" y="768477"/>
                </a:lnTo>
                <a:lnTo>
                  <a:pt x="383159" y="748030"/>
                </a:lnTo>
                <a:lnTo>
                  <a:pt x="359537" y="735076"/>
                </a:lnTo>
                <a:lnTo>
                  <a:pt x="334391" y="722122"/>
                </a:lnTo>
                <a:lnTo>
                  <a:pt x="289052" y="692404"/>
                </a:lnTo>
                <a:lnTo>
                  <a:pt x="245364" y="661035"/>
                </a:lnTo>
                <a:lnTo>
                  <a:pt x="204978" y="625856"/>
                </a:lnTo>
                <a:lnTo>
                  <a:pt x="166370" y="592455"/>
                </a:lnTo>
                <a:lnTo>
                  <a:pt x="130937" y="557403"/>
                </a:lnTo>
                <a:lnTo>
                  <a:pt x="99060" y="524002"/>
                </a:lnTo>
                <a:lnTo>
                  <a:pt x="72136" y="492506"/>
                </a:lnTo>
                <a:lnTo>
                  <a:pt x="26797" y="436880"/>
                </a:lnTo>
                <a:lnTo>
                  <a:pt x="0" y="399923"/>
                </a:lnTo>
                <a:lnTo>
                  <a:pt x="26797" y="362839"/>
                </a:lnTo>
                <a:lnTo>
                  <a:pt x="72136" y="307340"/>
                </a:lnTo>
                <a:lnTo>
                  <a:pt x="99060" y="275844"/>
                </a:lnTo>
                <a:lnTo>
                  <a:pt x="130937" y="242443"/>
                </a:lnTo>
                <a:lnTo>
                  <a:pt x="166370" y="207264"/>
                </a:lnTo>
                <a:lnTo>
                  <a:pt x="204978" y="173990"/>
                </a:lnTo>
                <a:lnTo>
                  <a:pt x="245364" y="140716"/>
                </a:lnTo>
                <a:lnTo>
                  <a:pt x="289052" y="107315"/>
                </a:lnTo>
                <a:lnTo>
                  <a:pt x="334391" y="77724"/>
                </a:lnTo>
                <a:lnTo>
                  <a:pt x="359537" y="64770"/>
                </a:lnTo>
                <a:lnTo>
                  <a:pt x="383159" y="51816"/>
                </a:lnTo>
                <a:lnTo>
                  <a:pt x="433451" y="31368"/>
                </a:lnTo>
                <a:lnTo>
                  <a:pt x="487299" y="14731"/>
                </a:lnTo>
                <a:lnTo>
                  <a:pt x="541020" y="3556"/>
                </a:lnTo>
                <a:lnTo>
                  <a:pt x="567944" y="0"/>
                </a:lnTo>
                <a:lnTo>
                  <a:pt x="596519" y="0"/>
                </a:lnTo>
                <a:lnTo>
                  <a:pt x="658749" y="5461"/>
                </a:lnTo>
                <a:lnTo>
                  <a:pt x="719201" y="18415"/>
                </a:lnTo>
                <a:lnTo>
                  <a:pt x="776351" y="38862"/>
                </a:lnTo>
                <a:lnTo>
                  <a:pt x="831850" y="64770"/>
                </a:lnTo>
                <a:lnTo>
                  <a:pt x="883920" y="94361"/>
                </a:lnTo>
                <a:lnTo>
                  <a:pt x="930910" y="127635"/>
                </a:lnTo>
                <a:lnTo>
                  <a:pt x="976376" y="162941"/>
                </a:lnTo>
                <a:lnTo>
                  <a:pt x="1014984" y="198120"/>
                </a:lnTo>
                <a:lnTo>
                  <a:pt x="1048639" y="229616"/>
                </a:lnTo>
                <a:lnTo>
                  <a:pt x="1078865" y="260985"/>
                </a:lnTo>
                <a:lnTo>
                  <a:pt x="1105789" y="290576"/>
                </a:lnTo>
                <a:lnTo>
                  <a:pt x="1167892" y="366522"/>
                </a:lnTo>
                <a:lnTo>
                  <a:pt x="1193165" y="399923"/>
                </a:lnTo>
                <a:lnTo>
                  <a:pt x="1167892" y="433324"/>
                </a:lnTo>
                <a:lnTo>
                  <a:pt x="1129284" y="481330"/>
                </a:lnTo>
                <a:lnTo>
                  <a:pt x="1078865" y="538861"/>
                </a:lnTo>
                <a:lnTo>
                  <a:pt x="1048639" y="570230"/>
                </a:lnTo>
                <a:lnTo>
                  <a:pt x="1014984" y="60172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112264" y="2610739"/>
            <a:ext cx="222885" cy="245745"/>
          </a:xfrm>
          <a:custGeom>
            <a:avLst/>
            <a:gdLst/>
            <a:ahLst/>
            <a:cxnLst/>
            <a:rect l="l" t="t" r="r" b="b"/>
            <a:pathLst>
              <a:path w="222885" h="245744">
                <a:moveTo>
                  <a:pt x="0" y="122555"/>
                </a:moveTo>
                <a:lnTo>
                  <a:pt x="1778" y="109600"/>
                </a:lnTo>
                <a:lnTo>
                  <a:pt x="3429" y="98425"/>
                </a:lnTo>
                <a:lnTo>
                  <a:pt x="5080" y="85343"/>
                </a:lnTo>
                <a:lnTo>
                  <a:pt x="10160" y="74294"/>
                </a:lnTo>
                <a:lnTo>
                  <a:pt x="13462" y="64897"/>
                </a:lnTo>
                <a:lnTo>
                  <a:pt x="20319" y="53848"/>
                </a:lnTo>
                <a:lnTo>
                  <a:pt x="25273" y="44450"/>
                </a:lnTo>
                <a:lnTo>
                  <a:pt x="33655" y="37084"/>
                </a:lnTo>
                <a:lnTo>
                  <a:pt x="40512" y="27812"/>
                </a:lnTo>
                <a:lnTo>
                  <a:pt x="48894" y="22225"/>
                </a:lnTo>
                <a:lnTo>
                  <a:pt x="59055" y="14859"/>
                </a:lnTo>
                <a:lnTo>
                  <a:pt x="67437" y="11049"/>
                </a:lnTo>
                <a:lnTo>
                  <a:pt x="77597" y="5461"/>
                </a:lnTo>
                <a:lnTo>
                  <a:pt x="89281" y="3683"/>
                </a:lnTo>
                <a:lnTo>
                  <a:pt x="99441" y="1778"/>
                </a:lnTo>
                <a:lnTo>
                  <a:pt x="111252" y="0"/>
                </a:lnTo>
                <a:lnTo>
                  <a:pt x="123062" y="1778"/>
                </a:lnTo>
                <a:lnTo>
                  <a:pt x="133096" y="3683"/>
                </a:lnTo>
                <a:lnTo>
                  <a:pt x="144906" y="5461"/>
                </a:lnTo>
                <a:lnTo>
                  <a:pt x="155067" y="11049"/>
                </a:lnTo>
                <a:lnTo>
                  <a:pt x="163449" y="14859"/>
                </a:lnTo>
                <a:lnTo>
                  <a:pt x="173609" y="22225"/>
                </a:lnTo>
                <a:lnTo>
                  <a:pt x="181991" y="27812"/>
                </a:lnTo>
                <a:lnTo>
                  <a:pt x="188722" y="37084"/>
                </a:lnTo>
                <a:lnTo>
                  <a:pt x="197231" y="44450"/>
                </a:lnTo>
                <a:lnTo>
                  <a:pt x="202184" y="53848"/>
                </a:lnTo>
                <a:lnTo>
                  <a:pt x="208915" y="64897"/>
                </a:lnTo>
                <a:lnTo>
                  <a:pt x="212344" y="74294"/>
                </a:lnTo>
                <a:lnTo>
                  <a:pt x="217424" y="85343"/>
                </a:lnTo>
                <a:lnTo>
                  <a:pt x="219075" y="98425"/>
                </a:lnTo>
                <a:lnTo>
                  <a:pt x="220725" y="109600"/>
                </a:lnTo>
                <a:lnTo>
                  <a:pt x="222377" y="122555"/>
                </a:lnTo>
                <a:lnTo>
                  <a:pt x="220725" y="135636"/>
                </a:lnTo>
                <a:lnTo>
                  <a:pt x="219075" y="146685"/>
                </a:lnTo>
                <a:lnTo>
                  <a:pt x="217424" y="159766"/>
                </a:lnTo>
                <a:lnTo>
                  <a:pt x="212344" y="170942"/>
                </a:lnTo>
                <a:lnTo>
                  <a:pt x="208915" y="180212"/>
                </a:lnTo>
                <a:lnTo>
                  <a:pt x="202184" y="191262"/>
                </a:lnTo>
                <a:lnTo>
                  <a:pt x="197231" y="200660"/>
                </a:lnTo>
                <a:lnTo>
                  <a:pt x="188722" y="208025"/>
                </a:lnTo>
                <a:lnTo>
                  <a:pt x="181991" y="217297"/>
                </a:lnTo>
                <a:lnTo>
                  <a:pt x="173609" y="223012"/>
                </a:lnTo>
                <a:lnTo>
                  <a:pt x="163449" y="230378"/>
                </a:lnTo>
                <a:lnTo>
                  <a:pt x="155067" y="234061"/>
                </a:lnTo>
                <a:lnTo>
                  <a:pt x="144906" y="239649"/>
                </a:lnTo>
                <a:lnTo>
                  <a:pt x="133096" y="241554"/>
                </a:lnTo>
                <a:lnTo>
                  <a:pt x="123062" y="243331"/>
                </a:lnTo>
                <a:lnTo>
                  <a:pt x="111252" y="245237"/>
                </a:lnTo>
                <a:lnTo>
                  <a:pt x="99441" y="243331"/>
                </a:lnTo>
                <a:lnTo>
                  <a:pt x="89281" y="241554"/>
                </a:lnTo>
                <a:lnTo>
                  <a:pt x="77597" y="239649"/>
                </a:lnTo>
                <a:lnTo>
                  <a:pt x="67437" y="234061"/>
                </a:lnTo>
                <a:lnTo>
                  <a:pt x="59055" y="230378"/>
                </a:lnTo>
                <a:lnTo>
                  <a:pt x="48894" y="223012"/>
                </a:lnTo>
                <a:lnTo>
                  <a:pt x="40512" y="217297"/>
                </a:lnTo>
                <a:lnTo>
                  <a:pt x="33655" y="208025"/>
                </a:lnTo>
                <a:lnTo>
                  <a:pt x="25273" y="200660"/>
                </a:lnTo>
                <a:lnTo>
                  <a:pt x="20319" y="191262"/>
                </a:lnTo>
                <a:lnTo>
                  <a:pt x="13462" y="180212"/>
                </a:lnTo>
                <a:lnTo>
                  <a:pt x="10160" y="170942"/>
                </a:lnTo>
                <a:lnTo>
                  <a:pt x="5080" y="159766"/>
                </a:lnTo>
                <a:lnTo>
                  <a:pt x="3429" y="146685"/>
                </a:lnTo>
                <a:lnTo>
                  <a:pt x="1778" y="135636"/>
                </a:lnTo>
                <a:lnTo>
                  <a:pt x="0" y="122555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937130" y="2415667"/>
            <a:ext cx="574675" cy="633730"/>
          </a:xfrm>
          <a:custGeom>
            <a:avLst/>
            <a:gdLst/>
            <a:ahLst/>
            <a:cxnLst/>
            <a:rect l="l" t="t" r="r" b="b"/>
            <a:pathLst>
              <a:path w="574675" h="633730">
                <a:moveTo>
                  <a:pt x="0" y="316864"/>
                </a:moveTo>
                <a:lnTo>
                  <a:pt x="1650" y="285369"/>
                </a:lnTo>
                <a:lnTo>
                  <a:pt x="4952" y="253872"/>
                </a:lnTo>
                <a:lnTo>
                  <a:pt x="21843" y="192658"/>
                </a:lnTo>
                <a:lnTo>
                  <a:pt x="48641" y="138937"/>
                </a:lnTo>
                <a:lnTo>
                  <a:pt x="83946" y="92582"/>
                </a:lnTo>
                <a:lnTo>
                  <a:pt x="125983" y="53720"/>
                </a:lnTo>
                <a:lnTo>
                  <a:pt x="174625" y="24002"/>
                </a:lnTo>
                <a:lnTo>
                  <a:pt x="201549" y="14731"/>
                </a:lnTo>
                <a:lnTo>
                  <a:pt x="228345" y="5460"/>
                </a:lnTo>
                <a:lnTo>
                  <a:pt x="256920" y="1777"/>
                </a:lnTo>
                <a:lnTo>
                  <a:pt x="287146" y="0"/>
                </a:lnTo>
                <a:lnTo>
                  <a:pt x="344296" y="5460"/>
                </a:lnTo>
                <a:lnTo>
                  <a:pt x="399669" y="24002"/>
                </a:lnTo>
                <a:lnTo>
                  <a:pt x="448437" y="53720"/>
                </a:lnTo>
                <a:lnTo>
                  <a:pt x="490474" y="92582"/>
                </a:lnTo>
                <a:lnTo>
                  <a:pt x="525652" y="138937"/>
                </a:lnTo>
                <a:lnTo>
                  <a:pt x="552576" y="192658"/>
                </a:lnTo>
                <a:lnTo>
                  <a:pt x="569341" y="253872"/>
                </a:lnTo>
                <a:lnTo>
                  <a:pt x="574294" y="316864"/>
                </a:lnTo>
                <a:lnTo>
                  <a:pt x="569341" y="379856"/>
                </a:lnTo>
                <a:lnTo>
                  <a:pt x="552576" y="441070"/>
                </a:lnTo>
                <a:lnTo>
                  <a:pt x="525652" y="494791"/>
                </a:lnTo>
                <a:lnTo>
                  <a:pt x="490474" y="541146"/>
                </a:lnTo>
                <a:lnTo>
                  <a:pt x="448437" y="580008"/>
                </a:lnTo>
                <a:lnTo>
                  <a:pt x="399669" y="609600"/>
                </a:lnTo>
                <a:lnTo>
                  <a:pt x="344296" y="628269"/>
                </a:lnTo>
                <a:lnTo>
                  <a:pt x="287146" y="633730"/>
                </a:lnTo>
                <a:lnTo>
                  <a:pt x="228345" y="628269"/>
                </a:lnTo>
                <a:lnTo>
                  <a:pt x="174625" y="609600"/>
                </a:lnTo>
                <a:lnTo>
                  <a:pt x="125983" y="580008"/>
                </a:lnTo>
                <a:lnTo>
                  <a:pt x="83946" y="541146"/>
                </a:lnTo>
                <a:lnTo>
                  <a:pt x="48641" y="494791"/>
                </a:lnTo>
                <a:lnTo>
                  <a:pt x="21843" y="441070"/>
                </a:lnTo>
                <a:lnTo>
                  <a:pt x="4952" y="379856"/>
                </a:lnTo>
                <a:lnTo>
                  <a:pt x="0" y="316864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Sharon Latham</dc:creator>
  <dc:title>MSc BIM and Sustainability Distance Learning</dc:title>
  <dcterms:created xsi:type="dcterms:W3CDTF">2019-06-14T08:01:37Z</dcterms:created>
  <dcterms:modified xsi:type="dcterms:W3CDTF">2019-06-14T08:01:37Z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2018-10-12T00:00:00Z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2019-06-14T00:00:00Z</vt:filetime>
  </property>
</Properties>
</file>